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46"/>
  </p:notesMasterIdLst>
  <p:sldIdLst>
    <p:sldId id="256" r:id="rId2"/>
    <p:sldId id="326" r:id="rId3"/>
    <p:sldId id="327" r:id="rId4"/>
    <p:sldId id="328" r:id="rId5"/>
    <p:sldId id="329" r:id="rId6"/>
    <p:sldId id="331" r:id="rId7"/>
    <p:sldId id="330" r:id="rId8"/>
    <p:sldId id="341" r:id="rId9"/>
    <p:sldId id="342" r:id="rId10"/>
    <p:sldId id="332" r:id="rId11"/>
    <p:sldId id="333" r:id="rId12"/>
    <p:sldId id="334" r:id="rId13"/>
    <p:sldId id="335" r:id="rId14"/>
    <p:sldId id="336" r:id="rId15"/>
    <p:sldId id="337" r:id="rId16"/>
    <p:sldId id="338" r:id="rId17"/>
    <p:sldId id="339" r:id="rId18"/>
    <p:sldId id="340" r:id="rId19"/>
    <p:sldId id="343" r:id="rId20"/>
    <p:sldId id="344" r:id="rId21"/>
    <p:sldId id="346" r:id="rId22"/>
    <p:sldId id="366" r:id="rId23"/>
    <p:sldId id="365" r:id="rId24"/>
    <p:sldId id="345" r:id="rId25"/>
    <p:sldId id="347" r:id="rId26"/>
    <p:sldId id="348" r:id="rId27"/>
    <p:sldId id="364" r:id="rId28"/>
    <p:sldId id="349" r:id="rId29"/>
    <p:sldId id="350" r:id="rId30"/>
    <p:sldId id="351" r:id="rId31"/>
    <p:sldId id="352" r:id="rId32"/>
    <p:sldId id="353" r:id="rId33"/>
    <p:sldId id="354" r:id="rId34"/>
    <p:sldId id="355" r:id="rId35"/>
    <p:sldId id="356" r:id="rId36"/>
    <p:sldId id="357" r:id="rId37"/>
    <p:sldId id="358" r:id="rId38"/>
    <p:sldId id="362" r:id="rId39"/>
    <p:sldId id="359" r:id="rId40"/>
    <p:sldId id="360" r:id="rId41"/>
    <p:sldId id="361" r:id="rId42"/>
    <p:sldId id="368" r:id="rId43"/>
    <p:sldId id="363" r:id="rId44"/>
    <p:sldId id="367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ton Vasilyev" initials="AV" lastIdx="3" clrIdx="0">
    <p:extLst>
      <p:ext uri="{19B8F6BF-5375-455C-9EA6-DF929625EA0E}">
        <p15:presenceInfo xmlns:p15="http://schemas.microsoft.com/office/powerpoint/2012/main" userId="c9a2c3308cbc88f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72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333" y="6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commentAuthors" Target="commentAuthors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ton Vasilyev" userId="c9a2c3308cbc88f4" providerId="LiveId" clId="{3E0277A9-5147-4DB5-8744-C29D029B4807}"/>
    <pc:docChg chg="custSel addSld modSld sldOrd">
      <pc:chgData name="Anton Vasilyev" userId="c9a2c3308cbc88f4" providerId="LiveId" clId="{3E0277A9-5147-4DB5-8744-C29D029B4807}" dt="2021-01-11T13:54:45.449" v="1132" actId="2710"/>
      <pc:docMkLst>
        <pc:docMk/>
      </pc:docMkLst>
      <pc:sldChg chg="modSp mod">
        <pc:chgData name="Anton Vasilyev" userId="c9a2c3308cbc88f4" providerId="LiveId" clId="{3E0277A9-5147-4DB5-8744-C29D029B4807}" dt="2021-01-11T13:43:04.184" v="815" actId="255"/>
        <pc:sldMkLst>
          <pc:docMk/>
          <pc:sldMk cId="3051655484" sldId="305"/>
        </pc:sldMkLst>
        <pc:spChg chg="mod">
          <ac:chgData name="Anton Vasilyev" userId="c9a2c3308cbc88f4" providerId="LiveId" clId="{3E0277A9-5147-4DB5-8744-C29D029B4807}" dt="2021-01-11T13:43:04.184" v="815" actId="255"/>
          <ac:spMkLst>
            <pc:docMk/>
            <pc:sldMk cId="3051655484" sldId="305"/>
            <ac:spMk id="3" creationId="{6EB5EA79-2747-4663-9DD7-388DB5EDF6F6}"/>
          </ac:spMkLst>
        </pc:spChg>
      </pc:sldChg>
      <pc:sldChg chg="modSp">
        <pc:chgData name="Anton Vasilyev" userId="c9a2c3308cbc88f4" providerId="LiveId" clId="{3E0277A9-5147-4DB5-8744-C29D029B4807}" dt="2021-01-11T12:21:10.302" v="0" actId="14826"/>
        <pc:sldMkLst>
          <pc:docMk/>
          <pc:sldMk cId="821046842" sldId="310"/>
        </pc:sldMkLst>
        <pc:picChg chg="mod">
          <ac:chgData name="Anton Vasilyev" userId="c9a2c3308cbc88f4" providerId="LiveId" clId="{3E0277A9-5147-4DB5-8744-C29D029B4807}" dt="2021-01-11T12:21:10.302" v="0" actId="14826"/>
          <ac:picMkLst>
            <pc:docMk/>
            <pc:sldMk cId="821046842" sldId="310"/>
            <ac:picMk id="13" creationId="{5387C5A7-2258-4827-A307-044E657B54D9}"/>
          </ac:picMkLst>
        </pc:picChg>
      </pc:sldChg>
      <pc:sldChg chg="addSp modSp">
        <pc:chgData name="Anton Vasilyev" userId="c9a2c3308cbc88f4" providerId="LiveId" clId="{3E0277A9-5147-4DB5-8744-C29D029B4807}" dt="2021-01-11T12:27:10.054" v="17"/>
        <pc:sldMkLst>
          <pc:docMk/>
          <pc:sldMk cId="3351705721" sldId="316"/>
        </pc:sldMkLst>
        <pc:spChg chg="add mod">
          <ac:chgData name="Anton Vasilyev" userId="c9a2c3308cbc88f4" providerId="LiveId" clId="{3E0277A9-5147-4DB5-8744-C29D029B4807}" dt="2021-01-11T12:27:10.054" v="17"/>
          <ac:spMkLst>
            <pc:docMk/>
            <pc:sldMk cId="3351705721" sldId="316"/>
            <ac:spMk id="9" creationId="{3A144210-64B3-42E5-B7FC-A399BA10533D}"/>
          </ac:spMkLst>
        </pc:spChg>
      </pc:sldChg>
      <pc:sldChg chg="addSp modSp">
        <pc:chgData name="Anton Vasilyev" userId="c9a2c3308cbc88f4" providerId="LiveId" clId="{3E0277A9-5147-4DB5-8744-C29D029B4807}" dt="2021-01-11T12:27:11.788" v="18"/>
        <pc:sldMkLst>
          <pc:docMk/>
          <pc:sldMk cId="1585995590" sldId="317"/>
        </pc:sldMkLst>
        <pc:spChg chg="add mod">
          <ac:chgData name="Anton Vasilyev" userId="c9a2c3308cbc88f4" providerId="LiveId" clId="{3E0277A9-5147-4DB5-8744-C29D029B4807}" dt="2021-01-11T12:27:11.788" v="18"/>
          <ac:spMkLst>
            <pc:docMk/>
            <pc:sldMk cId="1585995590" sldId="317"/>
            <ac:spMk id="9" creationId="{CC41675B-C978-45F8-9619-DA4153305DC3}"/>
          </ac:spMkLst>
        </pc:spChg>
      </pc:sldChg>
      <pc:sldChg chg="addSp modSp">
        <pc:chgData name="Anton Vasilyev" userId="c9a2c3308cbc88f4" providerId="LiveId" clId="{3E0277A9-5147-4DB5-8744-C29D029B4807}" dt="2021-01-11T12:27:13.484" v="19"/>
        <pc:sldMkLst>
          <pc:docMk/>
          <pc:sldMk cId="1833421332" sldId="318"/>
        </pc:sldMkLst>
        <pc:spChg chg="add mod">
          <ac:chgData name="Anton Vasilyev" userId="c9a2c3308cbc88f4" providerId="LiveId" clId="{3E0277A9-5147-4DB5-8744-C29D029B4807}" dt="2021-01-11T12:27:13.484" v="19"/>
          <ac:spMkLst>
            <pc:docMk/>
            <pc:sldMk cId="1833421332" sldId="318"/>
            <ac:spMk id="9" creationId="{B26DF840-951F-40FD-932A-A65A96DF6BC6}"/>
          </ac:spMkLst>
        </pc:spChg>
      </pc:sldChg>
      <pc:sldChg chg="addSp modSp">
        <pc:chgData name="Anton Vasilyev" userId="c9a2c3308cbc88f4" providerId="LiveId" clId="{3E0277A9-5147-4DB5-8744-C29D029B4807}" dt="2021-01-11T12:27:14.972" v="20"/>
        <pc:sldMkLst>
          <pc:docMk/>
          <pc:sldMk cId="2373629223" sldId="319"/>
        </pc:sldMkLst>
        <pc:spChg chg="add mod">
          <ac:chgData name="Anton Vasilyev" userId="c9a2c3308cbc88f4" providerId="LiveId" clId="{3E0277A9-5147-4DB5-8744-C29D029B4807}" dt="2021-01-11T12:27:14.972" v="20"/>
          <ac:spMkLst>
            <pc:docMk/>
            <pc:sldMk cId="2373629223" sldId="319"/>
            <ac:spMk id="9" creationId="{C22F63C0-2886-4D42-8F19-3BEC6DACD50A}"/>
          </ac:spMkLst>
        </pc:spChg>
      </pc:sldChg>
      <pc:sldChg chg="modSp mod">
        <pc:chgData name="Anton Vasilyev" userId="c9a2c3308cbc88f4" providerId="LiveId" clId="{3E0277A9-5147-4DB5-8744-C29D029B4807}" dt="2021-01-11T12:22:39.425" v="3" actId="20577"/>
        <pc:sldMkLst>
          <pc:docMk/>
          <pc:sldMk cId="3380565868" sldId="320"/>
        </pc:sldMkLst>
        <pc:spChg chg="mod">
          <ac:chgData name="Anton Vasilyev" userId="c9a2c3308cbc88f4" providerId="LiveId" clId="{3E0277A9-5147-4DB5-8744-C29D029B4807}" dt="2021-01-11T12:22:39.425" v="3" actId="20577"/>
          <ac:spMkLst>
            <pc:docMk/>
            <pc:sldMk cId="3380565868" sldId="320"/>
            <ac:spMk id="2" creationId="{4454E273-1BD3-4886-B183-8EA0CD8AA0F5}"/>
          </ac:spMkLst>
        </pc:spChg>
      </pc:sldChg>
      <pc:sldChg chg="modSp mod">
        <pc:chgData name="Anton Vasilyev" userId="c9a2c3308cbc88f4" providerId="LiveId" clId="{3E0277A9-5147-4DB5-8744-C29D029B4807}" dt="2021-01-11T12:22:48.306" v="4" actId="20577"/>
        <pc:sldMkLst>
          <pc:docMk/>
          <pc:sldMk cId="1649466243" sldId="321"/>
        </pc:sldMkLst>
        <pc:spChg chg="mod">
          <ac:chgData name="Anton Vasilyev" userId="c9a2c3308cbc88f4" providerId="LiveId" clId="{3E0277A9-5147-4DB5-8744-C29D029B4807}" dt="2021-01-11T12:22:48.306" v="4" actId="20577"/>
          <ac:spMkLst>
            <pc:docMk/>
            <pc:sldMk cId="1649466243" sldId="321"/>
            <ac:spMk id="2" creationId="{4454E273-1BD3-4886-B183-8EA0CD8AA0F5}"/>
          </ac:spMkLst>
        </pc:spChg>
      </pc:sldChg>
      <pc:sldChg chg="modSp mod">
        <pc:chgData name="Anton Vasilyev" userId="c9a2c3308cbc88f4" providerId="LiveId" clId="{3E0277A9-5147-4DB5-8744-C29D029B4807}" dt="2021-01-11T12:22:50.649" v="5" actId="20577"/>
        <pc:sldMkLst>
          <pc:docMk/>
          <pc:sldMk cId="2066757876" sldId="322"/>
        </pc:sldMkLst>
        <pc:spChg chg="mod">
          <ac:chgData name="Anton Vasilyev" userId="c9a2c3308cbc88f4" providerId="LiveId" clId="{3E0277A9-5147-4DB5-8744-C29D029B4807}" dt="2021-01-11T12:22:50.649" v="5" actId="20577"/>
          <ac:spMkLst>
            <pc:docMk/>
            <pc:sldMk cId="2066757876" sldId="322"/>
            <ac:spMk id="2" creationId="{4454E273-1BD3-4886-B183-8EA0CD8AA0F5}"/>
          </ac:spMkLst>
        </pc:spChg>
      </pc:sldChg>
      <pc:sldChg chg="modSp">
        <pc:chgData name="Anton Vasilyev" userId="c9a2c3308cbc88f4" providerId="LiveId" clId="{3E0277A9-5147-4DB5-8744-C29D029B4807}" dt="2021-01-11T13:43:47.732" v="816" actId="255"/>
        <pc:sldMkLst>
          <pc:docMk/>
          <pc:sldMk cId="4247894831" sldId="327"/>
        </pc:sldMkLst>
        <pc:spChg chg="mod">
          <ac:chgData name="Anton Vasilyev" userId="c9a2c3308cbc88f4" providerId="LiveId" clId="{3E0277A9-5147-4DB5-8744-C29D029B4807}" dt="2021-01-11T13:43:47.732" v="816" actId="255"/>
          <ac:spMkLst>
            <pc:docMk/>
            <pc:sldMk cId="4247894831" sldId="327"/>
            <ac:spMk id="3" creationId="{6EB5EA79-2747-4663-9DD7-388DB5EDF6F6}"/>
          </ac:spMkLst>
        </pc:spChg>
      </pc:sldChg>
      <pc:sldChg chg="modSp mod">
        <pc:chgData name="Anton Vasilyev" userId="c9a2c3308cbc88f4" providerId="LiveId" clId="{3E0277A9-5147-4DB5-8744-C29D029B4807}" dt="2021-01-11T13:43:54.813" v="817" actId="255"/>
        <pc:sldMkLst>
          <pc:docMk/>
          <pc:sldMk cId="2040655452" sldId="329"/>
        </pc:sldMkLst>
        <pc:spChg chg="mod">
          <ac:chgData name="Anton Vasilyev" userId="c9a2c3308cbc88f4" providerId="LiveId" clId="{3E0277A9-5147-4DB5-8744-C29D029B4807}" dt="2021-01-11T13:43:54.813" v="817" actId="255"/>
          <ac:spMkLst>
            <pc:docMk/>
            <pc:sldMk cId="2040655452" sldId="329"/>
            <ac:spMk id="3" creationId="{6EB5EA79-2747-4663-9DD7-388DB5EDF6F6}"/>
          </ac:spMkLst>
        </pc:spChg>
      </pc:sldChg>
      <pc:sldChg chg="modSp mod">
        <pc:chgData name="Anton Vasilyev" userId="c9a2c3308cbc88f4" providerId="LiveId" clId="{3E0277A9-5147-4DB5-8744-C29D029B4807}" dt="2021-01-11T12:24:25.636" v="13" actId="5793"/>
        <pc:sldMkLst>
          <pc:docMk/>
          <pc:sldMk cId="789955365" sldId="331"/>
        </pc:sldMkLst>
        <pc:spChg chg="mod">
          <ac:chgData name="Anton Vasilyev" userId="c9a2c3308cbc88f4" providerId="LiveId" clId="{3E0277A9-5147-4DB5-8744-C29D029B4807}" dt="2021-01-11T12:24:25.636" v="13" actId="5793"/>
          <ac:spMkLst>
            <pc:docMk/>
            <pc:sldMk cId="789955365" sldId="331"/>
            <ac:spMk id="3" creationId="{6EB5EA79-2747-4663-9DD7-388DB5EDF6F6}"/>
          </ac:spMkLst>
        </pc:spChg>
      </pc:sldChg>
      <pc:sldChg chg="modSp mod">
        <pc:chgData name="Anton Vasilyev" userId="c9a2c3308cbc88f4" providerId="LiveId" clId="{3E0277A9-5147-4DB5-8744-C29D029B4807}" dt="2021-01-11T12:25:52.999" v="16" actId="27636"/>
        <pc:sldMkLst>
          <pc:docMk/>
          <pc:sldMk cId="695561049" sldId="343"/>
        </pc:sldMkLst>
        <pc:spChg chg="mod">
          <ac:chgData name="Anton Vasilyev" userId="c9a2c3308cbc88f4" providerId="LiveId" clId="{3E0277A9-5147-4DB5-8744-C29D029B4807}" dt="2021-01-11T12:25:52.999" v="16" actId="27636"/>
          <ac:spMkLst>
            <pc:docMk/>
            <pc:sldMk cId="695561049" sldId="343"/>
            <ac:spMk id="3" creationId="{6EB5EA79-2747-4663-9DD7-388DB5EDF6F6}"/>
          </ac:spMkLst>
        </pc:spChg>
      </pc:sldChg>
      <pc:sldChg chg="addSp modSp mod">
        <pc:chgData name="Anton Vasilyev" userId="c9a2c3308cbc88f4" providerId="LiveId" clId="{3E0277A9-5147-4DB5-8744-C29D029B4807}" dt="2021-01-11T12:28:27.943" v="128" actId="1036"/>
        <pc:sldMkLst>
          <pc:docMk/>
          <pc:sldMk cId="4260663800" sldId="345"/>
        </pc:sldMkLst>
        <pc:spChg chg="add mod">
          <ac:chgData name="Anton Vasilyev" userId="c9a2c3308cbc88f4" providerId="LiveId" clId="{3E0277A9-5147-4DB5-8744-C29D029B4807}" dt="2021-01-11T12:28:27.943" v="128" actId="1036"/>
          <ac:spMkLst>
            <pc:docMk/>
            <pc:sldMk cId="4260663800" sldId="345"/>
            <ac:spMk id="9" creationId="{88886B7F-ABED-4739-B163-43E93F84A5B1}"/>
          </ac:spMkLst>
        </pc:spChg>
      </pc:sldChg>
      <pc:sldChg chg="modSp mod">
        <pc:chgData name="Anton Vasilyev" userId="c9a2c3308cbc88f4" providerId="LiveId" clId="{3E0277A9-5147-4DB5-8744-C29D029B4807}" dt="2021-01-11T12:28:18.929" v="112" actId="20577"/>
        <pc:sldMkLst>
          <pc:docMk/>
          <pc:sldMk cId="2369265874" sldId="346"/>
        </pc:sldMkLst>
        <pc:spChg chg="mod">
          <ac:chgData name="Anton Vasilyev" userId="c9a2c3308cbc88f4" providerId="LiveId" clId="{3E0277A9-5147-4DB5-8744-C29D029B4807}" dt="2021-01-11T12:28:18.929" v="112" actId="20577"/>
          <ac:spMkLst>
            <pc:docMk/>
            <pc:sldMk cId="2369265874" sldId="346"/>
            <ac:spMk id="3" creationId="{6EB5EA79-2747-4663-9DD7-388DB5EDF6F6}"/>
          </ac:spMkLst>
        </pc:spChg>
      </pc:sldChg>
      <pc:sldChg chg="modSp mod">
        <pc:chgData name="Anton Vasilyev" userId="c9a2c3308cbc88f4" providerId="LiveId" clId="{3E0277A9-5147-4DB5-8744-C29D029B4807}" dt="2021-01-11T13:45:14.269" v="914" actId="20577"/>
        <pc:sldMkLst>
          <pc:docMk/>
          <pc:sldMk cId="3101845048" sldId="347"/>
        </pc:sldMkLst>
        <pc:spChg chg="mod">
          <ac:chgData name="Anton Vasilyev" userId="c9a2c3308cbc88f4" providerId="LiveId" clId="{3E0277A9-5147-4DB5-8744-C29D029B4807}" dt="2021-01-11T13:45:14.269" v="914" actId="20577"/>
          <ac:spMkLst>
            <pc:docMk/>
            <pc:sldMk cId="3101845048" sldId="347"/>
            <ac:spMk id="3" creationId="{6EB5EA79-2747-4663-9DD7-388DB5EDF6F6}"/>
          </ac:spMkLst>
        </pc:spChg>
      </pc:sldChg>
      <pc:sldChg chg="addSp delSp modSp add mod">
        <pc:chgData name="Anton Vasilyev" userId="c9a2c3308cbc88f4" providerId="LiveId" clId="{3E0277A9-5147-4DB5-8744-C29D029B4807}" dt="2021-01-11T12:42:18.932" v="369" actId="1038"/>
        <pc:sldMkLst>
          <pc:docMk/>
          <pc:sldMk cId="3709561164" sldId="358"/>
        </pc:sldMkLst>
        <pc:spChg chg="mod">
          <ac:chgData name="Anton Vasilyev" userId="c9a2c3308cbc88f4" providerId="LiveId" clId="{3E0277A9-5147-4DB5-8744-C29D029B4807}" dt="2021-01-11T12:34:04.954" v="168" actId="20577"/>
          <ac:spMkLst>
            <pc:docMk/>
            <pc:sldMk cId="3709561164" sldId="358"/>
            <ac:spMk id="2" creationId="{4454E273-1BD3-4886-B183-8EA0CD8AA0F5}"/>
          </ac:spMkLst>
        </pc:spChg>
        <pc:spChg chg="mod">
          <ac:chgData name="Anton Vasilyev" userId="c9a2c3308cbc88f4" providerId="LiveId" clId="{3E0277A9-5147-4DB5-8744-C29D029B4807}" dt="2021-01-11T12:41:39.921" v="333" actId="20577"/>
          <ac:spMkLst>
            <pc:docMk/>
            <pc:sldMk cId="3709561164" sldId="358"/>
            <ac:spMk id="3" creationId="{6EB5EA79-2747-4663-9DD7-388DB5EDF6F6}"/>
          </ac:spMkLst>
        </pc:spChg>
        <pc:picChg chg="del">
          <ac:chgData name="Anton Vasilyev" userId="c9a2c3308cbc88f4" providerId="LiveId" clId="{3E0277A9-5147-4DB5-8744-C29D029B4807}" dt="2021-01-11T12:34:09.238" v="169" actId="478"/>
          <ac:picMkLst>
            <pc:docMk/>
            <pc:sldMk cId="3709561164" sldId="358"/>
            <ac:picMk id="6" creationId="{E72612BD-6B5A-4B92-847C-F1386562AF40}"/>
          </ac:picMkLst>
        </pc:picChg>
        <pc:picChg chg="add mod">
          <ac:chgData name="Anton Vasilyev" userId="c9a2c3308cbc88f4" providerId="LiveId" clId="{3E0277A9-5147-4DB5-8744-C29D029B4807}" dt="2021-01-11T12:41:55.130" v="336" actId="1076"/>
          <ac:picMkLst>
            <pc:docMk/>
            <pc:sldMk cId="3709561164" sldId="358"/>
            <ac:picMk id="7" creationId="{147F17B3-A2FF-4E13-A0AD-2F62719DA31C}"/>
          </ac:picMkLst>
        </pc:picChg>
        <pc:picChg chg="add mod">
          <ac:chgData name="Anton Vasilyev" userId="c9a2c3308cbc88f4" providerId="LiveId" clId="{3E0277A9-5147-4DB5-8744-C29D029B4807}" dt="2021-01-11T12:42:18.932" v="369" actId="1038"/>
          <ac:picMkLst>
            <pc:docMk/>
            <pc:sldMk cId="3709561164" sldId="358"/>
            <ac:picMk id="11" creationId="{6CD8783A-6A8C-424D-BB77-6D306649E807}"/>
          </ac:picMkLst>
        </pc:picChg>
      </pc:sldChg>
      <pc:sldChg chg="addSp delSp modSp add mod">
        <pc:chgData name="Anton Vasilyev" userId="c9a2c3308cbc88f4" providerId="LiveId" clId="{3E0277A9-5147-4DB5-8744-C29D029B4807}" dt="2021-01-11T12:46:32.672" v="483" actId="14100"/>
        <pc:sldMkLst>
          <pc:docMk/>
          <pc:sldMk cId="2134584169" sldId="359"/>
        </pc:sldMkLst>
        <pc:spChg chg="mod">
          <ac:chgData name="Anton Vasilyev" userId="c9a2c3308cbc88f4" providerId="LiveId" clId="{3E0277A9-5147-4DB5-8744-C29D029B4807}" dt="2021-01-11T12:45:48.584" v="472" actId="20577"/>
          <ac:spMkLst>
            <pc:docMk/>
            <pc:sldMk cId="2134584169" sldId="359"/>
            <ac:spMk id="3" creationId="{6EB5EA79-2747-4663-9DD7-388DB5EDF6F6}"/>
          </ac:spMkLst>
        </pc:spChg>
        <pc:picChg chg="add mod">
          <ac:chgData name="Anton Vasilyev" userId="c9a2c3308cbc88f4" providerId="LiveId" clId="{3E0277A9-5147-4DB5-8744-C29D029B4807}" dt="2021-01-11T12:46:09.159" v="479" actId="1076"/>
          <ac:picMkLst>
            <pc:docMk/>
            <pc:sldMk cId="2134584169" sldId="359"/>
            <ac:picMk id="6" creationId="{17F6C7C5-99FE-4946-8574-3F822176760C}"/>
          </ac:picMkLst>
        </pc:picChg>
        <pc:picChg chg="del">
          <ac:chgData name="Anton Vasilyev" userId="c9a2c3308cbc88f4" providerId="LiveId" clId="{3E0277A9-5147-4DB5-8744-C29D029B4807}" dt="2021-01-11T12:45:50.969" v="473" actId="478"/>
          <ac:picMkLst>
            <pc:docMk/>
            <pc:sldMk cId="2134584169" sldId="359"/>
            <ac:picMk id="7" creationId="{147F17B3-A2FF-4E13-A0AD-2F62719DA31C}"/>
          </ac:picMkLst>
        </pc:picChg>
        <pc:picChg chg="del">
          <ac:chgData name="Anton Vasilyev" userId="c9a2c3308cbc88f4" providerId="LiveId" clId="{3E0277A9-5147-4DB5-8744-C29D029B4807}" dt="2021-01-11T12:45:52.263" v="474" actId="478"/>
          <ac:picMkLst>
            <pc:docMk/>
            <pc:sldMk cId="2134584169" sldId="359"/>
            <ac:picMk id="11" creationId="{6CD8783A-6A8C-424D-BB77-6D306649E807}"/>
          </ac:picMkLst>
        </pc:picChg>
        <pc:picChg chg="add mod">
          <ac:chgData name="Anton Vasilyev" userId="c9a2c3308cbc88f4" providerId="LiveId" clId="{3E0277A9-5147-4DB5-8744-C29D029B4807}" dt="2021-01-11T12:46:32.672" v="483" actId="14100"/>
          <ac:picMkLst>
            <pc:docMk/>
            <pc:sldMk cId="2134584169" sldId="359"/>
            <ac:picMk id="13" creationId="{4F4A74E5-AE57-4BED-ABDF-F5FB6A000EE9}"/>
          </ac:picMkLst>
        </pc:picChg>
      </pc:sldChg>
      <pc:sldChg chg="addSp delSp modSp add mod">
        <pc:chgData name="Anton Vasilyev" userId="c9a2c3308cbc88f4" providerId="LiveId" clId="{3E0277A9-5147-4DB5-8744-C29D029B4807}" dt="2021-01-11T13:01:42.517" v="739" actId="1076"/>
        <pc:sldMkLst>
          <pc:docMk/>
          <pc:sldMk cId="1230151560" sldId="360"/>
        </pc:sldMkLst>
        <pc:spChg chg="mod">
          <ac:chgData name="Anton Vasilyev" userId="c9a2c3308cbc88f4" providerId="LiveId" clId="{3E0277A9-5147-4DB5-8744-C29D029B4807}" dt="2021-01-11T12:50:00.679" v="552" actId="20577"/>
          <ac:spMkLst>
            <pc:docMk/>
            <pc:sldMk cId="1230151560" sldId="360"/>
            <ac:spMk id="3" creationId="{6EB5EA79-2747-4663-9DD7-388DB5EDF6F6}"/>
          </ac:spMkLst>
        </pc:spChg>
        <pc:picChg chg="del">
          <ac:chgData name="Anton Vasilyev" userId="c9a2c3308cbc88f4" providerId="LiveId" clId="{3E0277A9-5147-4DB5-8744-C29D029B4807}" dt="2021-01-11T12:50:05.532" v="553" actId="478"/>
          <ac:picMkLst>
            <pc:docMk/>
            <pc:sldMk cId="1230151560" sldId="360"/>
            <ac:picMk id="6" creationId="{17F6C7C5-99FE-4946-8574-3F822176760C}"/>
          </ac:picMkLst>
        </pc:picChg>
        <pc:picChg chg="add mod">
          <ac:chgData name="Anton Vasilyev" userId="c9a2c3308cbc88f4" providerId="LiveId" clId="{3E0277A9-5147-4DB5-8744-C29D029B4807}" dt="2021-01-11T12:50:28.461" v="559" actId="1076"/>
          <ac:picMkLst>
            <pc:docMk/>
            <pc:sldMk cId="1230151560" sldId="360"/>
            <ac:picMk id="7" creationId="{560661BC-B228-473B-AC0A-2627D654B69C}"/>
          </ac:picMkLst>
        </pc:picChg>
        <pc:picChg chg="add mod">
          <ac:chgData name="Anton Vasilyev" userId="c9a2c3308cbc88f4" providerId="LiveId" clId="{3E0277A9-5147-4DB5-8744-C29D029B4807}" dt="2021-01-11T12:51:26.261" v="562" actId="1076"/>
          <ac:picMkLst>
            <pc:docMk/>
            <pc:sldMk cId="1230151560" sldId="360"/>
            <ac:picMk id="11" creationId="{1C401FEF-015E-4425-87D6-4A5E4631A2FD}"/>
          </ac:picMkLst>
        </pc:picChg>
        <pc:picChg chg="del">
          <ac:chgData name="Anton Vasilyev" userId="c9a2c3308cbc88f4" providerId="LiveId" clId="{3E0277A9-5147-4DB5-8744-C29D029B4807}" dt="2021-01-11T12:50:06.260" v="554" actId="478"/>
          <ac:picMkLst>
            <pc:docMk/>
            <pc:sldMk cId="1230151560" sldId="360"/>
            <ac:picMk id="13" creationId="{4F4A74E5-AE57-4BED-ABDF-F5FB6A000EE9}"/>
          </ac:picMkLst>
        </pc:picChg>
        <pc:picChg chg="add mod">
          <ac:chgData name="Anton Vasilyev" userId="c9a2c3308cbc88f4" providerId="LiveId" clId="{3E0277A9-5147-4DB5-8744-C29D029B4807}" dt="2021-01-11T13:01:42.517" v="739" actId="1076"/>
          <ac:picMkLst>
            <pc:docMk/>
            <pc:sldMk cId="1230151560" sldId="360"/>
            <ac:picMk id="14" creationId="{70F1A8E2-3565-4515-A2CE-8E93CD205C36}"/>
          </ac:picMkLst>
        </pc:picChg>
      </pc:sldChg>
      <pc:sldChg chg="addSp delSp modSp add mod ord">
        <pc:chgData name="Anton Vasilyev" userId="c9a2c3308cbc88f4" providerId="LiveId" clId="{3E0277A9-5147-4DB5-8744-C29D029B4807}" dt="2021-01-11T13:04:06.200" v="743" actId="1076"/>
        <pc:sldMkLst>
          <pc:docMk/>
          <pc:sldMk cId="94209675" sldId="361"/>
        </pc:sldMkLst>
        <pc:spChg chg="mod">
          <ac:chgData name="Anton Vasilyev" userId="c9a2c3308cbc88f4" providerId="LiveId" clId="{3E0277A9-5147-4DB5-8744-C29D029B4807}" dt="2021-01-11T12:56:22.919" v="583" actId="20577"/>
          <ac:spMkLst>
            <pc:docMk/>
            <pc:sldMk cId="94209675" sldId="361"/>
            <ac:spMk id="2" creationId="{4454E273-1BD3-4886-B183-8EA0CD8AA0F5}"/>
          </ac:spMkLst>
        </pc:spChg>
        <pc:spChg chg="mod">
          <ac:chgData name="Anton Vasilyev" userId="c9a2c3308cbc88f4" providerId="LiveId" clId="{3E0277A9-5147-4DB5-8744-C29D029B4807}" dt="2021-01-11T12:56:51.192" v="679" actId="20577"/>
          <ac:spMkLst>
            <pc:docMk/>
            <pc:sldMk cId="94209675" sldId="361"/>
            <ac:spMk id="3" creationId="{6EB5EA79-2747-4663-9DD7-388DB5EDF6F6}"/>
          </ac:spMkLst>
        </pc:spChg>
        <pc:picChg chg="del">
          <ac:chgData name="Anton Vasilyev" userId="c9a2c3308cbc88f4" providerId="LiveId" clId="{3E0277A9-5147-4DB5-8744-C29D029B4807}" dt="2021-01-11T12:56:54.135" v="680" actId="478"/>
          <ac:picMkLst>
            <pc:docMk/>
            <pc:sldMk cId="94209675" sldId="361"/>
            <ac:picMk id="6" creationId="{17F6C7C5-99FE-4946-8574-3F822176760C}"/>
          </ac:picMkLst>
        </pc:picChg>
        <pc:picChg chg="add mod">
          <ac:chgData name="Anton Vasilyev" userId="c9a2c3308cbc88f4" providerId="LiveId" clId="{3E0277A9-5147-4DB5-8744-C29D029B4807}" dt="2021-01-11T13:04:06.200" v="743" actId="1076"/>
          <ac:picMkLst>
            <pc:docMk/>
            <pc:sldMk cId="94209675" sldId="361"/>
            <ac:picMk id="7" creationId="{40281104-1ED3-4A1F-810F-BFFDF22A7A85}"/>
          </ac:picMkLst>
        </pc:picChg>
        <pc:picChg chg="del">
          <ac:chgData name="Anton Vasilyev" userId="c9a2c3308cbc88f4" providerId="LiveId" clId="{3E0277A9-5147-4DB5-8744-C29D029B4807}" dt="2021-01-11T12:56:54.791" v="681" actId="478"/>
          <ac:picMkLst>
            <pc:docMk/>
            <pc:sldMk cId="94209675" sldId="361"/>
            <ac:picMk id="13" creationId="{4F4A74E5-AE57-4BED-ABDF-F5FB6A000EE9}"/>
          </ac:picMkLst>
        </pc:picChg>
      </pc:sldChg>
      <pc:sldChg chg="modSp add mod">
        <pc:chgData name="Anton Vasilyev" userId="c9a2c3308cbc88f4" providerId="LiveId" clId="{3E0277A9-5147-4DB5-8744-C29D029B4807}" dt="2021-01-11T13:00:19.132" v="738" actId="14100"/>
        <pc:sldMkLst>
          <pc:docMk/>
          <pc:sldMk cId="3520255102" sldId="362"/>
        </pc:sldMkLst>
        <pc:spChg chg="mod">
          <ac:chgData name="Anton Vasilyev" userId="c9a2c3308cbc88f4" providerId="LiveId" clId="{3E0277A9-5147-4DB5-8744-C29D029B4807}" dt="2021-01-11T12:58:14.869" v="734" actId="20577"/>
          <ac:spMkLst>
            <pc:docMk/>
            <pc:sldMk cId="3520255102" sldId="362"/>
            <ac:spMk id="3" creationId="{6EB5EA79-2747-4663-9DD7-388DB5EDF6F6}"/>
          </ac:spMkLst>
        </pc:spChg>
        <pc:picChg chg="mod">
          <ac:chgData name="Anton Vasilyev" userId="c9a2c3308cbc88f4" providerId="LiveId" clId="{3E0277A9-5147-4DB5-8744-C29D029B4807}" dt="2021-01-11T13:00:19.132" v="738" actId="14100"/>
          <ac:picMkLst>
            <pc:docMk/>
            <pc:sldMk cId="3520255102" sldId="362"/>
            <ac:picMk id="7" creationId="{147F17B3-A2FF-4E13-A0AD-2F62719DA31C}"/>
          </ac:picMkLst>
        </pc:picChg>
        <pc:picChg chg="mod">
          <ac:chgData name="Anton Vasilyev" userId="c9a2c3308cbc88f4" providerId="LiveId" clId="{3E0277A9-5147-4DB5-8744-C29D029B4807}" dt="2021-01-11T13:00:08.383" v="736" actId="14826"/>
          <ac:picMkLst>
            <pc:docMk/>
            <pc:sldMk cId="3520255102" sldId="362"/>
            <ac:picMk id="11" creationId="{6CD8783A-6A8C-424D-BB77-6D306649E807}"/>
          </ac:picMkLst>
        </pc:picChg>
      </pc:sldChg>
      <pc:sldChg chg="modSp add mod ord">
        <pc:chgData name="Anton Vasilyev" userId="c9a2c3308cbc88f4" providerId="LiveId" clId="{3E0277A9-5147-4DB5-8744-C29D029B4807}" dt="2021-01-11T13:05:34.260" v="807" actId="6549"/>
        <pc:sldMkLst>
          <pc:docMk/>
          <pc:sldMk cId="456308200" sldId="363"/>
        </pc:sldMkLst>
        <pc:spChg chg="mod">
          <ac:chgData name="Anton Vasilyev" userId="c9a2c3308cbc88f4" providerId="LiveId" clId="{3E0277A9-5147-4DB5-8744-C29D029B4807}" dt="2021-01-11T13:05:29.566" v="806" actId="20577"/>
          <ac:spMkLst>
            <pc:docMk/>
            <pc:sldMk cId="456308200" sldId="363"/>
            <ac:spMk id="2" creationId="{4454E273-1BD3-4886-B183-8EA0CD8AA0F5}"/>
          </ac:spMkLst>
        </pc:spChg>
        <pc:spChg chg="mod">
          <ac:chgData name="Anton Vasilyev" userId="c9a2c3308cbc88f4" providerId="LiveId" clId="{3E0277A9-5147-4DB5-8744-C29D029B4807}" dt="2021-01-11T13:05:34.260" v="807" actId="6549"/>
          <ac:spMkLst>
            <pc:docMk/>
            <pc:sldMk cId="456308200" sldId="363"/>
            <ac:spMk id="3" creationId="{6EB5EA79-2747-4663-9DD7-388DB5EDF6F6}"/>
          </ac:spMkLst>
        </pc:spChg>
      </pc:sldChg>
      <pc:sldChg chg="modSp add mod">
        <pc:chgData name="Anton Vasilyev" userId="c9a2c3308cbc88f4" providerId="LiveId" clId="{3E0277A9-5147-4DB5-8744-C29D029B4807}" dt="2021-01-11T13:54:45.449" v="1132" actId="2710"/>
        <pc:sldMkLst>
          <pc:docMk/>
          <pc:sldMk cId="3667051709" sldId="364"/>
        </pc:sldMkLst>
        <pc:spChg chg="mod">
          <ac:chgData name="Anton Vasilyev" userId="c9a2c3308cbc88f4" providerId="LiveId" clId="{3E0277A9-5147-4DB5-8744-C29D029B4807}" dt="2021-01-11T13:54:45.449" v="1132" actId="2710"/>
          <ac:spMkLst>
            <pc:docMk/>
            <pc:sldMk cId="3667051709" sldId="364"/>
            <ac:spMk id="3" creationId="{6EB5EA79-2747-4663-9DD7-388DB5EDF6F6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28767C-AF40-435F-96CE-AEA0026E7E00}" type="datetimeFigureOut">
              <a:rPr lang="en-US" smtClean="0"/>
              <a:t>3/28/2022</a:t>
            </a:fld>
            <a:endParaRPr lang="en-US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E17F02-977A-46DA-8A30-371311DA23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1409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Связано с тем, что сложность вычислений выше. Нам нужно много раз посчитать этот интеграл, для разных значений </a:t>
            </a:r>
            <a:r>
              <a:rPr lang="en-US" dirty="0"/>
              <a:t>roughness. 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E17F02-977A-46DA-8A30-371311DA230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2418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E17F02-977A-46DA-8A30-371311DA230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865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3/28/2022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3/28/2022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3/28/2022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3/28/2022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3/28/2022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3/28/2022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3/28/2022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holger.dammertz.org/stuff/notes_HammersleyOnHemisphere.html" TargetMode="External"/><Relationship Id="rId2" Type="http://schemas.openxmlformats.org/officeDocument/2006/relationships/hyperlink" Target="https://en.wikipedia.org/wiki/Van_der_Corput_sequence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selfshadow.com/publications/s2013-shading-course/lazarov/s2013_pbs_black_ops_2_slides_v2.pdf" TargetMode="External"/><Relationship Id="rId7" Type="http://schemas.openxmlformats.org/officeDocument/2006/relationships/hyperlink" Target="https://chetanjags.wordpress.com/2015/08/26/image-based-lighting/" TargetMode="External"/><Relationship Id="rId2" Type="http://schemas.openxmlformats.org/officeDocument/2006/relationships/hyperlink" Target="https://yadi.sk/d/jtlxhHsTDQkCNw?w=1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eveloper.nvidia.com/gpugems/gpugems3/part-iii-rendering/chapter-20-gpu-based-importance-sampling" TargetMode="External"/><Relationship Id="rId5" Type="http://schemas.openxmlformats.org/officeDocument/2006/relationships/hyperlink" Target="https://blog.selfshadow.com/publications/s2013-shading-course/#course_content" TargetMode="External"/><Relationship Id="rId4" Type="http://schemas.openxmlformats.org/officeDocument/2006/relationships/hyperlink" Target="https://blog.selfshadow.com/publications/s2013-shading-course/karis/s2013_pbs_epic_slides.pdf" TargetMode="Externa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245809"/>
            <a:ext cx="9144000" cy="1564716"/>
          </a:xfrm>
        </p:spPr>
        <p:txBody>
          <a:bodyPr>
            <a:normAutofit/>
          </a:bodyPr>
          <a:lstStyle/>
          <a:p>
            <a:pPr algn="l"/>
            <a:r>
              <a:rPr lang="en-US" sz="4800" dirty="0" err="1">
                <a:ea typeface="+mj-lt"/>
                <a:cs typeface="+mj-lt"/>
              </a:rPr>
              <a:t>Глава</a:t>
            </a:r>
            <a:r>
              <a:rPr lang="en-US" sz="4800" dirty="0">
                <a:ea typeface="+mj-lt"/>
                <a:cs typeface="+mj-lt"/>
              </a:rPr>
              <a:t> 5. Image Based Lighting, specular component</a:t>
            </a:r>
            <a:endParaRPr lang="en-US" sz="4800" dirty="0"/>
          </a:p>
        </p:txBody>
      </p:sp>
      <p:sp>
        <p:nvSpPr>
          <p:cNvPr id="7" name="Freeform 14">
            <a:extLst>
              <a:ext uri="{FF2B5EF4-FFF2-40B4-BE49-F238E27FC236}">
                <a16:creationId xmlns:a16="http://schemas.microsoft.com/office/drawing/2014/main" id="{C66F2F30-5DC0-44A0-BFA6-E12F46ED1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5920619" cy="2130951"/>
          </a:xfrm>
          <a:custGeom>
            <a:avLst/>
            <a:gdLst>
              <a:gd name="connsiteX0" fmla="*/ 0 w 5920619"/>
              <a:gd name="connsiteY0" fmla="*/ 0 h 2130951"/>
              <a:gd name="connsiteX1" fmla="*/ 3191370 w 5920619"/>
              <a:gd name="connsiteY1" fmla="*/ 0 h 2130951"/>
              <a:gd name="connsiteX2" fmla="*/ 3346315 w 5920619"/>
              <a:gd name="connsiteY2" fmla="*/ 0 h 2130951"/>
              <a:gd name="connsiteX3" fmla="*/ 5920619 w 5920619"/>
              <a:gd name="connsiteY3" fmla="*/ 0 h 2130951"/>
              <a:gd name="connsiteX4" fmla="*/ 4936971 w 5920619"/>
              <a:gd name="connsiteY4" fmla="*/ 2130951 h 2130951"/>
              <a:gd name="connsiteX5" fmla="*/ 0 w 5920619"/>
              <a:gd name="connsiteY5" fmla="*/ 2130951 h 2130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20619" h="2130951">
                <a:moveTo>
                  <a:pt x="0" y="0"/>
                </a:moveTo>
                <a:lnTo>
                  <a:pt x="3191370" y="0"/>
                </a:lnTo>
                <a:lnTo>
                  <a:pt x="3346315" y="0"/>
                </a:lnTo>
                <a:lnTo>
                  <a:pt x="5920619" y="0"/>
                </a:lnTo>
                <a:lnTo>
                  <a:pt x="4936971" y="2130951"/>
                </a:lnTo>
                <a:lnTo>
                  <a:pt x="0" y="2130951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" name="Freeform 21">
            <a:extLst>
              <a:ext uri="{FF2B5EF4-FFF2-40B4-BE49-F238E27FC236}">
                <a16:creationId xmlns:a16="http://schemas.microsoft.com/office/drawing/2014/main" id="{85872F57-7F42-4F97-8391-DDC8D0054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7839" y="0"/>
            <a:ext cx="7094160" cy="2130952"/>
          </a:xfrm>
          <a:custGeom>
            <a:avLst/>
            <a:gdLst>
              <a:gd name="connsiteX0" fmla="*/ 4417853 w 7094160"/>
              <a:gd name="connsiteY0" fmla="*/ 0 h 2130952"/>
              <a:gd name="connsiteX1" fmla="*/ 7094160 w 7094160"/>
              <a:gd name="connsiteY1" fmla="*/ 0 h 2130952"/>
              <a:gd name="connsiteX2" fmla="*/ 7094160 w 7094160"/>
              <a:gd name="connsiteY2" fmla="*/ 2130552 h 2130952"/>
              <a:gd name="connsiteX3" fmla="*/ 5920619 w 7094160"/>
              <a:gd name="connsiteY3" fmla="*/ 2130552 h 2130952"/>
              <a:gd name="connsiteX4" fmla="*/ 5920619 w 7094160"/>
              <a:gd name="connsiteY4" fmla="*/ 2130952 h 2130952"/>
              <a:gd name="connsiteX5" fmla="*/ 2729249 w 7094160"/>
              <a:gd name="connsiteY5" fmla="*/ 2130952 h 2130952"/>
              <a:gd name="connsiteX6" fmla="*/ 2574304 w 7094160"/>
              <a:gd name="connsiteY6" fmla="*/ 2130952 h 2130952"/>
              <a:gd name="connsiteX7" fmla="*/ 0 w 7094160"/>
              <a:gd name="connsiteY7" fmla="*/ 2130952 h 2130952"/>
              <a:gd name="connsiteX8" fmla="*/ 983648 w 7094160"/>
              <a:gd name="connsiteY8" fmla="*/ 1 h 2130952"/>
              <a:gd name="connsiteX9" fmla="*/ 4417853 w 7094160"/>
              <a:gd name="connsiteY9" fmla="*/ 1 h 2130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094160" h="2130952">
                <a:moveTo>
                  <a:pt x="4417853" y="0"/>
                </a:moveTo>
                <a:lnTo>
                  <a:pt x="7094160" y="0"/>
                </a:lnTo>
                <a:lnTo>
                  <a:pt x="7094160" y="2130552"/>
                </a:lnTo>
                <a:lnTo>
                  <a:pt x="5920619" y="2130552"/>
                </a:lnTo>
                <a:lnTo>
                  <a:pt x="5920619" y="2130952"/>
                </a:lnTo>
                <a:lnTo>
                  <a:pt x="2729249" y="2130952"/>
                </a:lnTo>
                <a:lnTo>
                  <a:pt x="2574304" y="2130952"/>
                </a:lnTo>
                <a:lnTo>
                  <a:pt x="0" y="2130952"/>
                </a:lnTo>
                <a:lnTo>
                  <a:pt x="983648" y="1"/>
                </a:lnTo>
                <a:lnTo>
                  <a:pt x="4417853" y="1"/>
                </a:lnTo>
                <a:close/>
              </a:path>
            </a:pathLst>
          </a:custGeom>
          <a:solidFill>
            <a:srgbClr val="7F7F7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04DC2037-48A0-4F22-B9D4-8EAEBC780A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49721" y="4682920"/>
            <a:ext cx="4522796" cy="2175080"/>
          </a:xfrm>
          <a:custGeom>
            <a:avLst/>
            <a:gdLst>
              <a:gd name="connsiteX0" fmla="*/ 3515449 w 4522796"/>
              <a:gd name="connsiteY0" fmla="*/ 0 h 2175080"/>
              <a:gd name="connsiteX1" fmla="*/ 0 w 4522796"/>
              <a:gd name="connsiteY1" fmla="*/ 0 h 2175080"/>
              <a:gd name="connsiteX2" fmla="*/ 0 w 4522796"/>
              <a:gd name="connsiteY2" fmla="*/ 2175080 h 2175080"/>
              <a:gd name="connsiteX3" fmla="*/ 4522796 w 4522796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22796" h="2175080">
                <a:moveTo>
                  <a:pt x="3515449" y="0"/>
                </a:moveTo>
                <a:lnTo>
                  <a:pt x="0" y="0"/>
                </a:lnTo>
                <a:lnTo>
                  <a:pt x="0" y="2175080"/>
                </a:lnTo>
                <a:lnTo>
                  <a:pt x="4522796" y="21750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/>
          </a:p>
        </p:txBody>
      </p:sp>
      <p:sp>
        <p:nvSpPr>
          <p:cNvPr id="13" name="Freeform 22">
            <a:extLst>
              <a:ext uri="{FF2B5EF4-FFF2-40B4-BE49-F238E27FC236}">
                <a16:creationId xmlns:a16="http://schemas.microsoft.com/office/drawing/2014/main" id="{0006CBFD-ADA0-43D1-9332-9C34CA1C76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66810" y="4682920"/>
            <a:ext cx="5925190" cy="2175080"/>
          </a:xfrm>
          <a:custGeom>
            <a:avLst/>
            <a:gdLst>
              <a:gd name="connsiteX0" fmla="*/ 1007347 w 5925190"/>
              <a:gd name="connsiteY0" fmla="*/ 0 h 2175080"/>
              <a:gd name="connsiteX1" fmla="*/ 5925190 w 5925190"/>
              <a:gd name="connsiteY1" fmla="*/ 0 h 2175080"/>
              <a:gd name="connsiteX2" fmla="*/ 5925190 w 5925190"/>
              <a:gd name="connsiteY2" fmla="*/ 2175080 h 2175080"/>
              <a:gd name="connsiteX3" fmla="*/ 0 w 5925190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25190" h="2175080">
                <a:moveTo>
                  <a:pt x="1007347" y="0"/>
                </a:moveTo>
                <a:lnTo>
                  <a:pt x="5925190" y="0"/>
                </a:lnTo>
                <a:lnTo>
                  <a:pt x="5925190" y="2175080"/>
                </a:lnTo>
                <a:lnTo>
                  <a:pt x="0" y="217508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Freeform 25">
            <a:extLst>
              <a:ext uri="{FF2B5EF4-FFF2-40B4-BE49-F238E27FC236}">
                <a16:creationId xmlns:a16="http://schemas.microsoft.com/office/drawing/2014/main" id="{2B931666-F28F-45F3-A074-66D2272D58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682920"/>
            <a:ext cx="7114535" cy="2175080"/>
          </a:xfrm>
          <a:custGeom>
            <a:avLst/>
            <a:gdLst>
              <a:gd name="connsiteX0" fmla="*/ 0 w 7114535"/>
              <a:gd name="connsiteY0" fmla="*/ 0 h 2175080"/>
              <a:gd name="connsiteX1" fmla="*/ 1189345 w 7114535"/>
              <a:gd name="connsiteY1" fmla="*/ 0 h 2175080"/>
              <a:gd name="connsiteX2" fmla="*/ 7114535 w 7114535"/>
              <a:gd name="connsiteY2" fmla="*/ 0 h 2175080"/>
              <a:gd name="connsiteX3" fmla="*/ 6107188 w 7114535"/>
              <a:gd name="connsiteY3" fmla="*/ 2175080 h 2175080"/>
              <a:gd name="connsiteX4" fmla="*/ 1189345 w 7114535"/>
              <a:gd name="connsiteY4" fmla="*/ 2175080 h 2175080"/>
              <a:gd name="connsiteX5" fmla="*/ 0 w 7114535"/>
              <a:gd name="connsiteY5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4535" h="2175080">
                <a:moveTo>
                  <a:pt x="0" y="0"/>
                </a:moveTo>
                <a:lnTo>
                  <a:pt x="1189345" y="0"/>
                </a:lnTo>
                <a:lnTo>
                  <a:pt x="7114535" y="0"/>
                </a:lnTo>
                <a:lnTo>
                  <a:pt x="6107188" y="2175080"/>
                </a:lnTo>
                <a:lnTo>
                  <a:pt x="1189345" y="2175080"/>
                </a:lnTo>
                <a:lnTo>
                  <a:pt x="0" y="2175080"/>
                </a:lnTo>
                <a:close/>
              </a:path>
            </a:pathLst>
          </a:custGeom>
          <a:solidFill>
            <a:srgbClr val="7F7F7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en-US" dirty="0"/>
              <a:t>Importance sampling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5EA79-2747-4663-9DD7-388DB5EDF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4315968"/>
          </a:xfrm>
        </p:spPr>
        <p:txBody>
          <a:bodyPr vert="horz" lIns="91440" tIns="45720" rIns="91440" bIns="45720" rtlCol="0" anchor="t">
            <a:normAutofit fontScale="77500" lnSpcReduction="20000"/>
          </a:bodyPr>
          <a:lstStyle/>
          <a:p>
            <a:pPr>
              <a:lnSpc>
                <a:spcPct val="100000"/>
              </a:lnSpc>
            </a:pPr>
            <a:r>
              <a:rPr lang="ru-RU" sz="2000" dirty="0">
                <a:cs typeface="Calibri"/>
              </a:rPr>
              <a:t>Для генерации выборки используем </a:t>
            </a:r>
            <a:r>
              <a:rPr lang="ru-RU" sz="2000" dirty="0">
                <a:cs typeface="Calibri"/>
                <a:hlinkClick r:id="rId2"/>
              </a:rPr>
              <a:t>последовательность псевдослучайных чисел </a:t>
            </a:r>
            <a:r>
              <a:rPr lang="ru-RU" sz="2000" dirty="0" err="1">
                <a:cs typeface="Calibri"/>
                <a:hlinkClick r:id="rId2"/>
              </a:rPr>
              <a:t>ван</a:t>
            </a:r>
            <a:r>
              <a:rPr lang="ru-RU" sz="2000" dirty="0">
                <a:cs typeface="Calibri"/>
                <a:hlinkClick r:id="rId2"/>
              </a:rPr>
              <a:t> дер </a:t>
            </a:r>
            <a:r>
              <a:rPr lang="ru-RU" sz="2000" dirty="0" err="1">
                <a:cs typeface="Calibri"/>
                <a:hlinkClick r:id="rId2"/>
              </a:rPr>
              <a:t>Корпута</a:t>
            </a:r>
            <a:r>
              <a:rPr lang="ru-RU" sz="2000" dirty="0">
                <a:cs typeface="Calibri"/>
                <a:hlinkClick r:id="rId2"/>
              </a:rPr>
              <a:t> </a:t>
            </a:r>
            <a:r>
              <a:rPr lang="ru-RU" sz="2000" dirty="0">
                <a:cs typeface="Calibri"/>
              </a:rPr>
              <a:t>(</a:t>
            </a:r>
            <a:r>
              <a:rPr lang="en-US" sz="2000" dirty="0">
                <a:cs typeface="Calibri"/>
              </a:rPr>
              <a:t>van der Corpus</a:t>
            </a:r>
            <a:r>
              <a:rPr lang="ru-RU" sz="2000" dirty="0">
                <a:cs typeface="Calibri"/>
              </a:rPr>
              <a:t>) и построенную на ее основе </a:t>
            </a:r>
            <a:r>
              <a:rPr lang="ru-RU" sz="2000" dirty="0">
                <a:cs typeface="Calibri"/>
                <a:hlinkClick r:id="rId3"/>
              </a:rPr>
              <a:t>последовательность точек </a:t>
            </a:r>
            <a:r>
              <a:rPr lang="ru-RU" sz="2000" dirty="0" err="1">
                <a:cs typeface="Calibri"/>
                <a:hlinkClick r:id="rId3"/>
              </a:rPr>
              <a:t>Хаммерсли</a:t>
            </a:r>
            <a:r>
              <a:rPr lang="ru-RU" sz="2000" dirty="0">
                <a:cs typeface="Calibri"/>
                <a:hlinkClick r:id="rId3"/>
              </a:rPr>
              <a:t> </a:t>
            </a:r>
            <a:r>
              <a:rPr lang="en-US" sz="2000" dirty="0">
                <a:cs typeface="Calibri"/>
              </a:rPr>
              <a:t>(Hammersley)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float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880000"/>
                </a:solidFill>
                <a:latin typeface="Consolas" panose="020B0609020204030204" pitchFamily="49" charset="0"/>
              </a:rPr>
              <a:t>RadicalInverse_VdC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uint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80"/>
                </a:solidFill>
                <a:latin typeface="Consolas" panose="020B0609020204030204" pitchFamily="49" charset="0"/>
              </a:rPr>
              <a:t>bits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80"/>
                </a:solidFill>
                <a:latin typeface="Consolas" panose="020B0609020204030204" pitchFamily="49" charset="0"/>
              </a:rPr>
              <a:t>   bits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= (</a:t>
            </a:r>
            <a:r>
              <a:rPr lang="en-US" sz="1800" dirty="0">
                <a:solidFill>
                  <a:srgbClr val="000080"/>
                </a:solidFill>
                <a:latin typeface="Consolas" panose="020B0609020204030204" pitchFamily="49" charset="0"/>
              </a:rPr>
              <a:t>bits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&lt;&lt; 16u) | (</a:t>
            </a:r>
            <a:r>
              <a:rPr lang="en-US" sz="1800" dirty="0">
                <a:solidFill>
                  <a:srgbClr val="000080"/>
                </a:solidFill>
                <a:latin typeface="Consolas" panose="020B0609020204030204" pitchFamily="49" charset="0"/>
              </a:rPr>
              <a:t>bits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&gt;&gt; 16u);</a:t>
            </a:r>
          </a:p>
          <a:p>
            <a:pPr marL="0" indent="0">
              <a:buNone/>
            </a:pPr>
            <a:r>
              <a:rPr lang="nl-NL" sz="1800" dirty="0">
                <a:solidFill>
                  <a:srgbClr val="000080"/>
                </a:solidFill>
                <a:latin typeface="Consolas" panose="020B0609020204030204" pitchFamily="49" charset="0"/>
              </a:rPr>
              <a:t>   bits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= ((</a:t>
            </a:r>
            <a:r>
              <a:rPr lang="nl-NL" sz="1800" dirty="0">
                <a:solidFill>
                  <a:srgbClr val="000080"/>
                </a:solidFill>
                <a:latin typeface="Consolas" panose="020B0609020204030204" pitchFamily="49" charset="0"/>
              </a:rPr>
              <a:t>bits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&amp; 0x55555555u) &lt;&lt; 1u) | ((</a:t>
            </a:r>
            <a:r>
              <a:rPr lang="nl-NL" sz="1800" dirty="0">
                <a:solidFill>
                  <a:srgbClr val="000080"/>
                </a:solidFill>
                <a:latin typeface="Consolas" panose="020B0609020204030204" pitchFamily="49" charset="0"/>
              </a:rPr>
              <a:t>bits</a:t>
            </a:r>
            <a:r>
              <a:rPr lang="nl-NL" sz="1800" dirty="0">
                <a:solidFill>
                  <a:srgbClr val="000000"/>
                </a:solidFill>
                <a:latin typeface="Consolas" panose="020B0609020204030204" pitchFamily="49" charset="0"/>
              </a:rPr>
              <a:t> &amp; 0xAAAAAAAAu) &gt;&gt; 1u);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80"/>
                </a:solidFill>
                <a:latin typeface="Consolas" panose="020B0609020204030204" pitchFamily="49" charset="0"/>
              </a:rPr>
              <a:t>   </a:t>
            </a:r>
            <a:r>
              <a:rPr lang="pl-PL" sz="1800" dirty="0">
                <a:solidFill>
                  <a:srgbClr val="000080"/>
                </a:solidFill>
                <a:latin typeface="Consolas" panose="020B0609020204030204" pitchFamily="49" charset="0"/>
              </a:rPr>
              <a:t>bits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= ((</a:t>
            </a:r>
            <a:r>
              <a:rPr lang="pl-PL" sz="1800" dirty="0">
                <a:solidFill>
                  <a:srgbClr val="000080"/>
                </a:solidFill>
                <a:latin typeface="Consolas" panose="020B0609020204030204" pitchFamily="49" charset="0"/>
              </a:rPr>
              <a:t>bits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&amp; 0x33333333u) &lt;&lt; 2u) | ((</a:t>
            </a:r>
            <a:r>
              <a:rPr lang="pl-PL" sz="1800" dirty="0">
                <a:solidFill>
                  <a:srgbClr val="000080"/>
                </a:solidFill>
                <a:latin typeface="Consolas" panose="020B0609020204030204" pitchFamily="49" charset="0"/>
              </a:rPr>
              <a:t>bits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&amp; 0xCCCCCCCCu) &gt;&gt; 2u);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80"/>
                </a:solidFill>
                <a:latin typeface="Consolas" panose="020B0609020204030204" pitchFamily="49" charset="0"/>
              </a:rPr>
              <a:t>   bits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= ((</a:t>
            </a:r>
            <a:r>
              <a:rPr lang="en-US" sz="1800" dirty="0">
                <a:solidFill>
                  <a:srgbClr val="000080"/>
                </a:solidFill>
                <a:latin typeface="Consolas" panose="020B0609020204030204" pitchFamily="49" charset="0"/>
              </a:rPr>
              <a:t>bits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&amp; 0x0F0F0F0Fu) &lt;&lt; 4u) | ((</a:t>
            </a:r>
            <a:r>
              <a:rPr lang="en-US" sz="1800" dirty="0">
                <a:solidFill>
                  <a:srgbClr val="000080"/>
                </a:solidFill>
                <a:latin typeface="Consolas" panose="020B0609020204030204" pitchFamily="49" charset="0"/>
              </a:rPr>
              <a:t>bits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&amp; 0xF0F0F0F0u) &gt;&gt; 4u);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80"/>
                </a:solidFill>
                <a:latin typeface="Consolas" panose="020B0609020204030204" pitchFamily="49" charset="0"/>
              </a:rPr>
              <a:t>   bits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= ((</a:t>
            </a:r>
            <a:r>
              <a:rPr lang="en-US" sz="1800" dirty="0">
                <a:solidFill>
                  <a:srgbClr val="000080"/>
                </a:solidFill>
                <a:latin typeface="Consolas" panose="020B0609020204030204" pitchFamily="49" charset="0"/>
              </a:rPr>
              <a:t>bits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&amp; 0x00FF00FFu) &lt;&lt; 8u) | ((</a:t>
            </a:r>
            <a:r>
              <a:rPr lang="en-US" sz="1800" dirty="0">
                <a:solidFill>
                  <a:srgbClr val="000080"/>
                </a:solidFill>
                <a:latin typeface="Consolas" panose="020B0609020204030204" pitchFamily="49" charset="0"/>
              </a:rPr>
              <a:t>bits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&amp; 0xFF00FF00u) &gt;&gt; 8u);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   return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float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00080"/>
                </a:solidFill>
                <a:latin typeface="Consolas" panose="020B0609020204030204" pitchFamily="49" charset="0"/>
              </a:rPr>
              <a:t>bits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 * 2.3283064365386963e-10; </a:t>
            </a:r>
            <a:r>
              <a:rPr lang="en-US" sz="1800" dirty="0">
                <a:solidFill>
                  <a:srgbClr val="008000"/>
                </a:solidFill>
                <a:latin typeface="Consolas" panose="020B0609020204030204" pitchFamily="49" charset="0"/>
              </a:rPr>
              <a:t>// / 0x100000000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float2 </a:t>
            </a:r>
            <a:r>
              <a:rPr lang="en-US" sz="1800" dirty="0">
                <a:solidFill>
                  <a:srgbClr val="880000"/>
                </a:solidFill>
                <a:latin typeface="Consolas" panose="020B0609020204030204" pitchFamily="49" charset="0"/>
              </a:rPr>
              <a:t>Hammersley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uint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80"/>
                </a:solidFill>
                <a:latin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uint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80"/>
                </a:solidFill>
                <a:latin typeface="Consolas" panose="020B0609020204030204" pitchFamily="49" charset="0"/>
              </a:rPr>
              <a:t>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   return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float2(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float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000080"/>
                </a:solidFill>
                <a:latin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 /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float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00080"/>
                </a:solidFill>
                <a:latin typeface="Consolas" panose="020B0609020204030204" pitchFamily="49" charset="0"/>
              </a:rPr>
              <a:t>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), </a:t>
            </a:r>
            <a:r>
              <a:rPr lang="en-US" sz="1800" dirty="0" err="1">
                <a:solidFill>
                  <a:srgbClr val="880000"/>
                </a:solidFill>
                <a:latin typeface="Consolas" panose="020B0609020204030204" pitchFamily="49" charset="0"/>
              </a:rPr>
              <a:t>RadicalInverse_VdC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000080"/>
                </a:solidFill>
                <a:latin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ru-RU" sz="2000" dirty="0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6406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en-US" dirty="0"/>
              <a:t>Importance sampling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5EA79-2747-4663-9DD7-388DB5EDF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4315968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ru-RU" sz="2000" dirty="0">
                <a:cs typeface="Calibri"/>
              </a:rPr>
              <a:t>И используем формулу, предложенную </a:t>
            </a:r>
            <a:r>
              <a:rPr lang="en-US" sz="2000" dirty="0">
                <a:cs typeface="Calibri"/>
              </a:rPr>
              <a:t>Epic Games </a:t>
            </a:r>
            <a:r>
              <a:rPr lang="ru-RU" sz="2000" dirty="0">
                <a:cs typeface="Calibri"/>
              </a:rPr>
              <a:t>для перевода этих точек в точки на полусфере с учетом шершавости материала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80"/>
                </a:solidFill>
                <a:latin typeface="Consolas" panose="020B0609020204030204" pitchFamily="49" charset="0"/>
              </a:rPr>
              <a:t>a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800" dirty="0">
                <a:solidFill>
                  <a:srgbClr val="000080"/>
                </a:solidFill>
                <a:latin typeface="Consolas" panose="020B0609020204030204" pitchFamily="49" charset="0"/>
              </a:rPr>
              <a:t>roughness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* </a:t>
            </a:r>
            <a:r>
              <a:rPr lang="en-US" sz="1800" dirty="0">
                <a:solidFill>
                  <a:srgbClr val="000080"/>
                </a:solidFill>
                <a:latin typeface="Consolas" panose="020B0609020204030204" pitchFamily="49" charset="0"/>
              </a:rPr>
              <a:t>roughness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80"/>
                </a:solidFill>
                <a:latin typeface="Consolas" panose="020B0609020204030204" pitchFamily="49" charset="0"/>
              </a:rPr>
              <a:t>SAMPLE_COUNT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= 1024;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80"/>
                </a:solidFill>
                <a:latin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= 1; </a:t>
            </a:r>
            <a:r>
              <a:rPr lang="en-US" sz="1800" dirty="0" err="1">
                <a:solidFill>
                  <a:srgbClr val="000080"/>
                </a:solidFill>
                <a:latin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&lt; </a:t>
            </a:r>
            <a:r>
              <a:rPr lang="en-US" sz="1800" dirty="0">
                <a:solidFill>
                  <a:srgbClr val="000080"/>
                </a:solidFill>
                <a:latin typeface="Consolas" panose="020B0609020204030204" pitchFamily="49" charset="0"/>
              </a:rPr>
              <a:t>SAMPLE_COUNT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; ++</a:t>
            </a:r>
            <a:r>
              <a:rPr lang="en-US" sz="1800" dirty="0" err="1">
                <a:solidFill>
                  <a:srgbClr val="000080"/>
                </a:solidFill>
                <a:latin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   double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80"/>
                </a:solidFill>
                <a:latin typeface="Consolas" panose="020B0609020204030204" pitchFamily="49" charset="0"/>
              </a:rPr>
              <a:t>phi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= (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r>
              <a:rPr lang="en-US" sz="1800" dirty="0" err="1">
                <a:solidFill>
                  <a:srgbClr val="000080"/>
                </a:solidFill>
                <a:latin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/ </a:t>
            </a:r>
            <a:r>
              <a:rPr lang="en-US" sz="1800" dirty="0">
                <a:solidFill>
                  <a:srgbClr val="000080"/>
                </a:solidFill>
                <a:latin typeface="Consolas" panose="020B0609020204030204" pitchFamily="49" charset="0"/>
              </a:rPr>
              <a:t>SAMPLE_COUNT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   double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80"/>
                </a:solidFill>
                <a:latin typeface="Consolas" panose="020B0609020204030204" pitchFamily="49" charset="0"/>
              </a:rPr>
              <a:t>value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rgbClr val="880000"/>
                </a:solidFill>
                <a:latin typeface="Consolas" panose="020B0609020204030204" pitchFamily="49" charset="0"/>
              </a:rPr>
              <a:t>RadicalInverse_VdC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((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unsigned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r>
              <a:rPr lang="en-US" sz="1800" dirty="0" err="1">
                <a:solidFill>
                  <a:srgbClr val="000080"/>
                </a:solidFill>
                <a:latin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   double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80"/>
                </a:solidFill>
                <a:latin typeface="Consolas" panose="020B0609020204030204" pitchFamily="49" charset="0"/>
              </a:rPr>
              <a:t>theta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800" i="1" dirty="0" err="1">
                <a:solidFill>
                  <a:srgbClr val="880000"/>
                </a:solidFill>
                <a:latin typeface="Consolas" panose="020B0609020204030204" pitchFamily="49" charset="0"/>
              </a:rPr>
              <a:t>acos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i="1" dirty="0">
                <a:solidFill>
                  <a:srgbClr val="880000"/>
                </a:solidFill>
                <a:latin typeface="Consolas" panose="020B0609020204030204" pitchFamily="49" charset="0"/>
              </a:rPr>
              <a:t>sqrt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((1.0 - </a:t>
            </a:r>
            <a:r>
              <a:rPr lang="en-US" sz="1800" i="0" dirty="0">
                <a:solidFill>
                  <a:srgbClr val="000080"/>
                </a:solidFill>
                <a:latin typeface="Consolas" panose="020B0609020204030204" pitchFamily="49" charset="0"/>
              </a:rPr>
              <a:t>value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) / (1.0 + (</a:t>
            </a:r>
            <a:r>
              <a:rPr lang="en-US" sz="1800" i="0" dirty="0">
                <a:solidFill>
                  <a:srgbClr val="000080"/>
                </a:solidFill>
                <a:latin typeface="Consolas" panose="020B0609020204030204" pitchFamily="49" charset="0"/>
              </a:rPr>
              <a:t>a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*</a:t>
            </a:r>
            <a:r>
              <a:rPr lang="en-US" sz="1800" i="0" dirty="0">
                <a:solidFill>
                  <a:srgbClr val="000080"/>
                </a:solidFill>
                <a:latin typeface="Consolas" panose="020B0609020204030204" pitchFamily="49" charset="0"/>
              </a:rPr>
              <a:t>a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- 1.0) * </a:t>
            </a:r>
            <a:r>
              <a:rPr lang="en-US" sz="1800" i="0" dirty="0">
                <a:solidFill>
                  <a:srgbClr val="000080"/>
                </a:solidFill>
                <a:latin typeface="Consolas" panose="020B0609020204030204" pitchFamily="49" charset="0"/>
              </a:rPr>
              <a:t>value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)));</a:t>
            </a:r>
            <a:endParaRPr lang="ru-RU" sz="1800" i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ru-RU" sz="2000" dirty="0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7173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ru-RU" dirty="0"/>
              <a:t>Точки последовательности </a:t>
            </a:r>
            <a:r>
              <a:rPr lang="ru-RU" dirty="0" err="1"/>
              <a:t>Хаммерсли</a:t>
            </a:r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5EA79-2747-4663-9DD7-388DB5EDF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45671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000" dirty="0">
                <a:cs typeface="Calibri"/>
              </a:rPr>
              <a:t>SAMPLE_COUNT = 1024, roughness = 0.1</a:t>
            </a:r>
            <a:endParaRPr lang="ru-RU" sz="2000" dirty="0">
              <a:cs typeface="Calibri"/>
            </a:endParaRPr>
          </a:p>
          <a:p>
            <a:pPr marL="0" indent="0">
              <a:buNone/>
            </a:pPr>
            <a:endParaRPr lang="ru-RU" sz="2000" dirty="0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12</a:t>
            </a:fld>
            <a:endParaRPr lang="en-US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73A785B-747B-432C-A607-81105709B9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510" y="2666800"/>
            <a:ext cx="11176907" cy="2714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7133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ru-RU" dirty="0"/>
              <a:t>Точки последовательности </a:t>
            </a:r>
            <a:r>
              <a:rPr lang="ru-RU" dirty="0" err="1"/>
              <a:t>Хаммерсли</a:t>
            </a:r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5EA79-2747-4663-9DD7-388DB5EDF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45671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000" dirty="0">
                <a:cs typeface="Calibri"/>
              </a:rPr>
              <a:t>SAMPLE_COUNT = 1024, roughness = 0.25</a:t>
            </a:r>
            <a:endParaRPr lang="ru-RU" sz="2000" dirty="0">
              <a:cs typeface="Calibri"/>
            </a:endParaRPr>
          </a:p>
          <a:p>
            <a:pPr marL="0" indent="0">
              <a:buNone/>
            </a:pPr>
            <a:endParaRPr lang="ru-RU" sz="2000" dirty="0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13</a:t>
            </a:fld>
            <a:endParaRPr lang="en-US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73A785B-747B-432C-A607-81105709B9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8511" y="2666800"/>
            <a:ext cx="11176904" cy="2714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2527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ru-RU" dirty="0"/>
              <a:t>Точки последовательности </a:t>
            </a:r>
            <a:r>
              <a:rPr lang="ru-RU" dirty="0" err="1"/>
              <a:t>Хаммерсли</a:t>
            </a:r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5EA79-2747-4663-9DD7-388DB5EDF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45671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000" dirty="0">
                <a:cs typeface="Calibri"/>
              </a:rPr>
              <a:t>SAMPLE_COUNT = 1024, roughness = 0.5</a:t>
            </a:r>
            <a:endParaRPr lang="ru-RU" sz="2000" dirty="0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14</a:t>
            </a:fld>
            <a:endParaRPr lang="en-US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73A785B-747B-432C-A607-81105709B9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8511" y="2666800"/>
            <a:ext cx="11176904" cy="2714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1810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ru-RU" dirty="0"/>
              <a:t>Точки последовательности </a:t>
            </a:r>
            <a:r>
              <a:rPr lang="ru-RU" dirty="0" err="1"/>
              <a:t>Хаммерсли</a:t>
            </a:r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5EA79-2747-4663-9DD7-388DB5EDF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45671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000" dirty="0">
                <a:cs typeface="Calibri"/>
              </a:rPr>
              <a:t>SAMPLE_COUNT = 1024, roughness = 0.75</a:t>
            </a:r>
            <a:endParaRPr lang="ru-RU" sz="2000" dirty="0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15</a:t>
            </a:fld>
            <a:endParaRPr lang="en-US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73A785B-747B-432C-A607-81105709B9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8513" y="2666800"/>
            <a:ext cx="11176900" cy="2714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9573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ru-RU" dirty="0"/>
              <a:t>Точки последовательности </a:t>
            </a:r>
            <a:r>
              <a:rPr lang="ru-RU" dirty="0" err="1"/>
              <a:t>Хаммерсли</a:t>
            </a:r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5EA79-2747-4663-9DD7-388DB5EDF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45671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000" dirty="0">
                <a:cs typeface="Calibri"/>
              </a:rPr>
              <a:t>SAMPLE_COUNT = 1024, roughness = 1</a:t>
            </a:r>
            <a:endParaRPr lang="ru-RU" sz="2000" dirty="0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16</a:t>
            </a:fld>
            <a:endParaRPr lang="en-US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73A785B-747B-432C-A607-81105709B9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8513" y="2666800"/>
            <a:ext cx="11176900" cy="2714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2818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en-US" dirty="0"/>
              <a:t>Importance sampling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5EA79-2747-4663-9DD7-388DB5EDF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4315968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ru-RU" sz="2000" dirty="0">
                <a:cs typeface="Calibri"/>
              </a:rPr>
              <a:t>Можно заметить, что картина чем-то похожа на зависимость пятна отраженного света от </a:t>
            </a:r>
            <a:r>
              <a:rPr lang="en-US" sz="2000" dirty="0">
                <a:cs typeface="Calibri"/>
              </a:rPr>
              <a:t>roughness </a:t>
            </a:r>
            <a:r>
              <a:rPr lang="ru-RU" sz="2000" dirty="0">
                <a:cs typeface="Calibri"/>
              </a:rPr>
              <a:t>на шаре =)</a:t>
            </a:r>
          </a:p>
          <a:p>
            <a:pPr>
              <a:lnSpc>
                <a:spcPct val="100000"/>
              </a:lnSpc>
            </a:pPr>
            <a:r>
              <a:rPr lang="ru-RU" sz="2000" dirty="0">
                <a:cs typeface="Calibri"/>
              </a:rPr>
              <a:t>Далее задача перевести сферические координаты в декартовы в касательной системе координат, а потом перевести в мировые</a:t>
            </a:r>
          </a:p>
          <a:p>
            <a:pPr>
              <a:lnSpc>
                <a:spcPct val="100000"/>
              </a:lnSpc>
            </a:pPr>
            <a:r>
              <a:rPr lang="ru-RU" sz="2000" dirty="0">
                <a:cs typeface="Calibri"/>
              </a:rPr>
              <a:t>Мы это уже делали</a:t>
            </a:r>
          </a:p>
          <a:p>
            <a:pPr>
              <a:lnSpc>
                <a:spcPct val="100000"/>
              </a:lnSpc>
            </a:pPr>
            <a:r>
              <a:rPr lang="ru-RU" sz="2000" dirty="0">
                <a:cs typeface="Calibri"/>
              </a:rPr>
              <a:t>На всякий случай, код шейдера на следующем слайде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9661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en-US" dirty="0"/>
              <a:t>Importance sampling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5EA79-2747-4663-9DD7-388DB5EDF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4315968"/>
          </a:xfrm>
        </p:spPr>
        <p:txBody>
          <a:bodyPr vert="horz" lIns="91440" tIns="45720" rIns="91440" bIns="45720" rtlCol="0" anchor="t">
            <a:normAutofit fontScale="55000" lnSpcReduction="20000"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float3 </a:t>
            </a:r>
            <a:r>
              <a:rPr lang="en-US" sz="1800" dirty="0" err="1">
                <a:solidFill>
                  <a:srgbClr val="880000"/>
                </a:solidFill>
                <a:latin typeface="Consolas" panose="020B0609020204030204" pitchFamily="49" charset="0"/>
              </a:rPr>
              <a:t>ImportanceSampleGGX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(float2 </a:t>
            </a:r>
            <a:r>
              <a:rPr lang="en-US" sz="1800" dirty="0">
                <a:solidFill>
                  <a:srgbClr val="000080"/>
                </a:solidFill>
                <a:latin typeface="Consolas" panose="020B0609020204030204" pitchFamily="49" charset="0"/>
              </a:rPr>
              <a:t>Xi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, float3 </a:t>
            </a:r>
            <a:r>
              <a:rPr lang="en-US" sz="1800" dirty="0">
                <a:solidFill>
                  <a:srgbClr val="000080"/>
                </a:solidFill>
                <a:latin typeface="Consolas" panose="020B0609020204030204" pitchFamily="49" charset="0"/>
              </a:rPr>
              <a:t>norm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float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80"/>
                </a:solidFill>
                <a:latin typeface="Consolas" panose="020B0609020204030204" pitchFamily="49" charset="0"/>
              </a:rPr>
              <a:t>roughness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FF"/>
                </a:solidFill>
                <a:latin typeface="Consolas" panose="020B0609020204030204" pitchFamily="49" charset="0"/>
              </a:rPr>
              <a:t>  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float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80"/>
                </a:solidFill>
                <a:latin typeface="Consolas" panose="020B0609020204030204" pitchFamily="49" charset="0"/>
              </a:rPr>
              <a:t>a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800" dirty="0">
                <a:solidFill>
                  <a:srgbClr val="000080"/>
                </a:solidFill>
                <a:latin typeface="Consolas" panose="020B0609020204030204" pitchFamily="49" charset="0"/>
              </a:rPr>
              <a:t>roughness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* </a:t>
            </a:r>
            <a:r>
              <a:rPr lang="en-US" sz="1800" dirty="0">
                <a:solidFill>
                  <a:srgbClr val="000080"/>
                </a:solidFill>
                <a:latin typeface="Consolas" panose="020B0609020204030204" pitchFamily="49" charset="0"/>
              </a:rPr>
              <a:t>roughness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FF"/>
                </a:solidFill>
                <a:latin typeface="Consolas" panose="020B0609020204030204" pitchFamily="49" charset="0"/>
              </a:rPr>
              <a:t>  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float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80"/>
                </a:solidFill>
                <a:latin typeface="Consolas" panose="020B0609020204030204" pitchFamily="49" charset="0"/>
              </a:rPr>
              <a:t>phi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= 2.0 * PI * </a:t>
            </a:r>
            <a:r>
              <a:rPr lang="en-US" sz="1800" dirty="0" err="1">
                <a:solidFill>
                  <a:srgbClr val="000080"/>
                </a:solidFill>
                <a:latin typeface="Consolas" panose="020B0609020204030204" pitchFamily="49" charset="0"/>
              </a:rPr>
              <a:t>Xi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0080"/>
                </a:solidFill>
                <a:latin typeface="Consolas" panose="020B0609020204030204" pitchFamily="49" charset="0"/>
              </a:rPr>
              <a:t>x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FF"/>
                </a:solidFill>
                <a:latin typeface="Consolas" panose="020B0609020204030204" pitchFamily="49" charset="0"/>
              </a:rPr>
              <a:t>  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float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80"/>
                </a:solidFill>
                <a:latin typeface="Consolas" panose="020B0609020204030204" pitchFamily="49" charset="0"/>
              </a:rPr>
              <a:t>cosTheta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800" i="1" dirty="0">
                <a:solidFill>
                  <a:srgbClr val="880000"/>
                </a:solidFill>
                <a:latin typeface="Consolas" panose="020B0609020204030204" pitchFamily="49" charset="0"/>
              </a:rPr>
              <a:t>sqrt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((1.0 - 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Xi</a:t>
            </a:r>
            <a:r>
              <a:rPr lang="en-US" sz="1800" i="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y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) / (1.0 + (</a:t>
            </a:r>
            <a:r>
              <a:rPr lang="en-US" sz="1800" i="0" dirty="0">
                <a:solidFill>
                  <a:srgbClr val="000080"/>
                </a:solidFill>
                <a:latin typeface="Consolas" panose="020B0609020204030204" pitchFamily="49" charset="0"/>
              </a:rPr>
              <a:t>a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*</a:t>
            </a:r>
            <a:r>
              <a:rPr lang="en-US" sz="1800" i="0" dirty="0">
                <a:solidFill>
                  <a:srgbClr val="000080"/>
                </a:solidFill>
                <a:latin typeface="Consolas" panose="020B0609020204030204" pitchFamily="49" charset="0"/>
              </a:rPr>
              <a:t>a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- 1.0) * 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Xi</a:t>
            </a:r>
            <a:r>
              <a:rPr lang="en-US" sz="1800" i="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y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  <a:p>
            <a:pPr marL="0" indent="0">
              <a:buNone/>
            </a:pPr>
            <a:r>
              <a:rPr lang="ru-RU" sz="1800" i="0" dirty="0">
                <a:solidFill>
                  <a:srgbClr val="0000FF"/>
                </a:solidFill>
                <a:latin typeface="Consolas" panose="020B0609020204030204" pitchFamily="49" charset="0"/>
              </a:rPr>
              <a:t>   </a:t>
            </a:r>
            <a:r>
              <a:rPr lang="en-US" sz="1800" i="0" dirty="0">
                <a:solidFill>
                  <a:srgbClr val="0000FF"/>
                </a:solidFill>
                <a:latin typeface="Consolas" panose="020B0609020204030204" pitchFamily="49" charset="0"/>
              </a:rPr>
              <a:t>float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sinTheta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800" i="1" dirty="0">
                <a:solidFill>
                  <a:srgbClr val="880000"/>
                </a:solidFill>
                <a:latin typeface="Consolas" panose="020B0609020204030204" pitchFamily="49" charset="0"/>
              </a:rPr>
              <a:t>sqrt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(1.0 - 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cosTheta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* 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cosTheta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ru-RU" sz="1800" i="0" dirty="0">
                <a:solidFill>
                  <a:srgbClr val="008000"/>
                </a:solidFill>
                <a:latin typeface="Consolas" panose="020B0609020204030204" pitchFamily="49" charset="0"/>
              </a:rPr>
              <a:t>   // Перевод сферических координат в декартовы (в касательном пространстве)</a:t>
            </a:r>
            <a:endParaRPr lang="ru-RU" sz="1800" i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float3 </a:t>
            </a:r>
            <a:r>
              <a:rPr lang="en-US" sz="1800" i="0" dirty="0">
                <a:solidFill>
                  <a:srgbClr val="000080"/>
                </a:solidFill>
                <a:latin typeface="Consolas" panose="020B0609020204030204" pitchFamily="49" charset="0"/>
              </a:rPr>
              <a:t>H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1800" i="0" dirty="0">
                <a:solidFill>
                  <a:srgbClr val="000080"/>
                </a:solidFill>
                <a:latin typeface="Consolas" panose="020B0609020204030204" pitchFamily="49" charset="0"/>
              </a:rPr>
              <a:t>   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H</a:t>
            </a:r>
            <a:r>
              <a:rPr lang="en-US" sz="1800" i="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x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800" i="1" dirty="0">
                <a:solidFill>
                  <a:srgbClr val="880000"/>
                </a:solidFill>
                <a:latin typeface="Consolas" panose="020B0609020204030204" pitchFamily="49" charset="0"/>
              </a:rPr>
              <a:t>cos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i="0" dirty="0">
                <a:solidFill>
                  <a:srgbClr val="000080"/>
                </a:solidFill>
                <a:latin typeface="Consolas" panose="020B0609020204030204" pitchFamily="49" charset="0"/>
              </a:rPr>
              <a:t>phi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) * 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sinTheta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1800" i="0" dirty="0">
                <a:solidFill>
                  <a:srgbClr val="000080"/>
                </a:solidFill>
                <a:latin typeface="Consolas" panose="020B0609020204030204" pitchFamily="49" charset="0"/>
              </a:rPr>
              <a:t>   </a:t>
            </a:r>
            <a:r>
              <a:rPr lang="sv-SE" sz="1800" i="0" dirty="0">
                <a:solidFill>
                  <a:srgbClr val="000080"/>
                </a:solidFill>
                <a:latin typeface="Consolas" panose="020B0609020204030204" pitchFamily="49" charset="0"/>
              </a:rPr>
              <a:t>H</a:t>
            </a:r>
            <a:r>
              <a:rPr lang="sv-SE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sv-SE" sz="1800" i="0" dirty="0">
                <a:solidFill>
                  <a:srgbClr val="000080"/>
                </a:solidFill>
                <a:latin typeface="Consolas" panose="020B0609020204030204" pitchFamily="49" charset="0"/>
              </a:rPr>
              <a:t>y</a:t>
            </a:r>
            <a:r>
              <a:rPr lang="sv-SE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sv-SE" sz="1800" i="1" dirty="0">
                <a:solidFill>
                  <a:srgbClr val="880000"/>
                </a:solidFill>
                <a:latin typeface="Consolas" panose="020B0609020204030204" pitchFamily="49" charset="0"/>
              </a:rPr>
              <a:t>sin</a:t>
            </a:r>
            <a:r>
              <a:rPr lang="sv-SE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sv-SE" sz="1800" i="0" dirty="0">
                <a:solidFill>
                  <a:srgbClr val="000080"/>
                </a:solidFill>
                <a:latin typeface="Consolas" panose="020B0609020204030204" pitchFamily="49" charset="0"/>
              </a:rPr>
              <a:t>phi</a:t>
            </a:r>
            <a:r>
              <a:rPr lang="sv-SE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) * </a:t>
            </a:r>
            <a:r>
              <a:rPr lang="sv-SE" sz="1800" i="0" dirty="0">
                <a:solidFill>
                  <a:srgbClr val="000080"/>
                </a:solidFill>
                <a:latin typeface="Consolas" panose="020B0609020204030204" pitchFamily="49" charset="0"/>
              </a:rPr>
              <a:t>sinTheta</a:t>
            </a:r>
            <a:r>
              <a:rPr lang="sv-SE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1800" i="0" dirty="0">
                <a:solidFill>
                  <a:srgbClr val="000080"/>
                </a:solidFill>
                <a:latin typeface="Consolas" panose="020B0609020204030204" pitchFamily="49" charset="0"/>
              </a:rPr>
              <a:t>   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H</a:t>
            </a:r>
            <a:r>
              <a:rPr lang="en-US" sz="1800" i="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800" i="1" dirty="0" err="1">
                <a:solidFill>
                  <a:srgbClr val="000080"/>
                </a:solidFill>
                <a:latin typeface="Consolas" panose="020B0609020204030204" pitchFamily="49" charset="0"/>
              </a:rPr>
              <a:t>z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cosTheta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1800" i="0" dirty="0">
                <a:solidFill>
                  <a:srgbClr val="008000"/>
                </a:solidFill>
                <a:latin typeface="Consolas" panose="020B0609020204030204" pitchFamily="49" charset="0"/>
              </a:rPr>
              <a:t>   // ... и из касательного пространства в мировое</a:t>
            </a:r>
            <a:endParaRPr lang="ru-RU" sz="1800" i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float3 </a:t>
            </a:r>
            <a:r>
              <a:rPr lang="en-US" sz="1800" i="0" dirty="0">
                <a:solidFill>
                  <a:srgbClr val="000080"/>
                </a:solidFill>
                <a:latin typeface="Consolas" panose="020B0609020204030204" pitchFamily="49" charset="0"/>
              </a:rPr>
              <a:t>up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800" i="1" dirty="0">
                <a:solidFill>
                  <a:srgbClr val="880000"/>
                </a:solidFill>
                <a:latin typeface="Consolas" panose="020B0609020204030204" pitchFamily="49" charset="0"/>
              </a:rPr>
              <a:t>abs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norm</a:t>
            </a:r>
            <a:r>
              <a:rPr lang="en-US" sz="1800" i="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800" i="1" dirty="0" err="1">
                <a:solidFill>
                  <a:srgbClr val="000080"/>
                </a:solidFill>
                <a:latin typeface="Consolas" panose="020B0609020204030204" pitchFamily="49" charset="0"/>
              </a:rPr>
              <a:t>z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) &lt; 0.999 ? float3(0.0, 0.0, 1.0) : float3(1.0, 0.0, 0.0);</a:t>
            </a:r>
          </a:p>
          <a:p>
            <a:pPr marL="0" indent="0">
              <a:buNone/>
            </a:pPr>
            <a:r>
              <a:rPr lang="ru-RU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float3 </a:t>
            </a:r>
            <a:r>
              <a:rPr lang="en-US" sz="1800" i="0" dirty="0">
                <a:solidFill>
                  <a:srgbClr val="000080"/>
                </a:solidFill>
                <a:latin typeface="Consolas" panose="020B0609020204030204" pitchFamily="49" charset="0"/>
              </a:rPr>
              <a:t>tangent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800" i="1" dirty="0">
                <a:solidFill>
                  <a:srgbClr val="880000"/>
                </a:solidFill>
                <a:latin typeface="Consolas" panose="020B0609020204030204" pitchFamily="49" charset="0"/>
              </a:rPr>
              <a:t>normalize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(cross(</a:t>
            </a:r>
            <a:r>
              <a:rPr lang="en-US" sz="1800" i="0" dirty="0">
                <a:solidFill>
                  <a:srgbClr val="000080"/>
                </a:solidFill>
                <a:latin typeface="Consolas" panose="020B0609020204030204" pitchFamily="49" charset="0"/>
              </a:rPr>
              <a:t>up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800" i="0" dirty="0">
                <a:solidFill>
                  <a:srgbClr val="000080"/>
                </a:solidFill>
                <a:latin typeface="Consolas" panose="020B0609020204030204" pitchFamily="49" charset="0"/>
              </a:rPr>
              <a:t>norm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  <a:p>
            <a:pPr marL="0" indent="0">
              <a:buNone/>
            </a:pPr>
            <a:r>
              <a:rPr lang="ru-RU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float3 </a:t>
            </a:r>
            <a:r>
              <a:rPr lang="en-US" sz="1800" i="0" dirty="0">
                <a:solidFill>
                  <a:srgbClr val="000080"/>
                </a:solidFill>
                <a:latin typeface="Consolas" panose="020B0609020204030204" pitchFamily="49" charset="0"/>
              </a:rPr>
              <a:t>binormal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= cross(</a:t>
            </a:r>
            <a:r>
              <a:rPr lang="en-US" sz="1800" i="0" dirty="0">
                <a:solidFill>
                  <a:srgbClr val="000080"/>
                </a:solidFill>
                <a:latin typeface="Consolas" panose="020B0609020204030204" pitchFamily="49" charset="0"/>
              </a:rPr>
              <a:t>norm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800" i="0" dirty="0">
                <a:solidFill>
                  <a:srgbClr val="000080"/>
                </a:solidFill>
                <a:latin typeface="Consolas" panose="020B0609020204030204" pitchFamily="49" charset="0"/>
              </a:rPr>
              <a:t>tangent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ru-RU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float3 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sampleVec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800" i="0" dirty="0">
                <a:solidFill>
                  <a:srgbClr val="000080"/>
                </a:solidFill>
                <a:latin typeface="Consolas" panose="020B0609020204030204" pitchFamily="49" charset="0"/>
              </a:rPr>
              <a:t>tangent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* 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H</a:t>
            </a:r>
            <a:r>
              <a:rPr lang="en-US" sz="1800" i="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x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sz="1800" i="0" dirty="0">
                <a:solidFill>
                  <a:srgbClr val="000080"/>
                </a:solidFill>
                <a:latin typeface="Consolas" panose="020B0609020204030204" pitchFamily="49" charset="0"/>
              </a:rPr>
              <a:t>binormal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* 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H</a:t>
            </a:r>
            <a:r>
              <a:rPr lang="en-US" sz="1800" i="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y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sz="1800" i="0" dirty="0">
                <a:solidFill>
                  <a:srgbClr val="000080"/>
                </a:solidFill>
                <a:latin typeface="Consolas" panose="020B0609020204030204" pitchFamily="49" charset="0"/>
              </a:rPr>
              <a:t>norm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* 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H</a:t>
            </a:r>
            <a:r>
              <a:rPr lang="en-US" sz="1800" i="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800" i="1" dirty="0" err="1">
                <a:solidFill>
                  <a:srgbClr val="000080"/>
                </a:solidFill>
                <a:latin typeface="Consolas" panose="020B0609020204030204" pitchFamily="49" charset="0"/>
              </a:rPr>
              <a:t>z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1800" i="0" dirty="0">
                <a:solidFill>
                  <a:srgbClr val="0000FF"/>
                </a:solidFill>
                <a:latin typeface="Consolas" panose="020B0609020204030204" pitchFamily="49" charset="0"/>
              </a:rPr>
              <a:t>   </a:t>
            </a:r>
            <a:r>
              <a:rPr lang="en-US" sz="1800" i="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i="1" dirty="0">
                <a:solidFill>
                  <a:srgbClr val="880000"/>
                </a:solidFill>
                <a:latin typeface="Consolas" panose="020B0609020204030204" pitchFamily="49" charset="0"/>
              </a:rPr>
              <a:t>normalize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sampleVec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ru-RU" sz="2000" dirty="0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1611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ru-RU" dirty="0"/>
              <a:t>Вычисление </a:t>
            </a:r>
            <a:r>
              <a:rPr lang="en-US" dirty="0"/>
              <a:t>prefiltered color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B5EA79-2747-4663-9DD7-388DB5EDF6F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53363" y="2176272"/>
                <a:ext cx="9367204" cy="4315968"/>
              </a:xfrm>
            </p:spPr>
            <p:txBody>
              <a:bodyPr vert="horz" lIns="91440" tIns="45720" rIns="91440" bIns="45720" rtlCol="0" anchor="t">
                <a:normAutofit lnSpcReduction="10000"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ru-RU" sz="2000" dirty="0">
                    <a:cs typeface="Calibri"/>
                  </a:rPr>
                  <a:t>Функция </a:t>
                </a:r>
                <a:r>
                  <a:rPr lang="en-US" sz="2000" b="1" dirty="0" err="1">
                    <a:cs typeface="Calibri"/>
                  </a:rPr>
                  <a:t>ImportanceSampleGGX</a:t>
                </a:r>
                <a:r>
                  <a:rPr lang="en-US" sz="2000" dirty="0">
                    <a:cs typeface="Calibri"/>
                  </a:rPr>
                  <a:t> </a:t>
                </a:r>
                <a:r>
                  <a:rPr lang="ru-RU" sz="2000" dirty="0">
                    <a:cs typeface="Calibri"/>
                  </a:rPr>
                  <a:t>выдаст нам вектор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  <a:cs typeface="Calibri"/>
                      </a:rPr>
                      <m:t>h</m:t>
                    </m:r>
                  </m:oMath>
                </a14:m>
                <a:endParaRPr lang="en-US" sz="2000" dirty="0">
                  <a:cs typeface="Calibri"/>
                </a:endParaRPr>
              </a:p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Calibri"/>
                      </a:rPr>
                      <m:t>h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/>
                      </a:rPr>
                      <m:t>𝑛𝑜𝑟𝑚𝑎𝑙𝑖𝑧𝑒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/>
                      </a:rPr>
                      <m:t>(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/>
                          </a:rPr>
                          <m:t>𝑙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/>
                          </a:rPr>
                          <m:t>+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/>
                          </a:rPr>
                          <m:t>𝑣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/>
                          </a:rPr>
                          <m:t>2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cs typeface="Calibri"/>
                      </a:rPr>
                      <m:t>)</m:t>
                    </m:r>
                  </m:oMath>
                </a14:m>
                <a:endParaRPr lang="en-US" sz="2000" dirty="0">
                  <a:cs typeface="Calibri"/>
                </a:endParaRPr>
              </a:p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  <a:cs typeface="Calibri"/>
                      </a:rPr>
                      <m:t>𝑣</m:t>
                    </m:r>
                  </m:oMath>
                </a14:m>
                <a:r>
                  <a:rPr lang="en-US" sz="2000" dirty="0">
                    <a:cs typeface="Calibri"/>
                  </a:rPr>
                  <a:t> </a:t>
                </a:r>
                <a:r>
                  <a:rPr lang="ru-RU" sz="2000" dirty="0">
                    <a:cs typeface="Calibri"/>
                  </a:rPr>
                  <a:t>и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  <a:cs typeface="Calibri"/>
                      </a:rPr>
                      <m:t>h</m:t>
                    </m:r>
                  </m:oMath>
                </a14:m>
                <a:r>
                  <a:rPr lang="en-US" sz="2000" dirty="0">
                    <a:cs typeface="Calibri"/>
                  </a:rPr>
                  <a:t> </a:t>
                </a:r>
                <a:r>
                  <a:rPr lang="ru-RU" sz="2000" dirty="0">
                    <a:cs typeface="Calibri"/>
                  </a:rPr>
                  <a:t>нам известны, теперь нужно найти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  <a:cs typeface="Calibri"/>
                      </a:rPr>
                      <m:t>𝑙</m:t>
                    </m:r>
                  </m:oMath>
                </a14:m>
                <a:endParaRPr lang="en-US" sz="2000" dirty="0">
                  <a:cs typeface="Calibri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ru-RU" sz="2000" dirty="0">
                    <a:cs typeface="Calibri"/>
                  </a:rPr>
                  <a:t>Исходя из формулы для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  <a:cs typeface="Calibri"/>
                      </a:rPr>
                      <m:t>h</m:t>
                    </m:r>
                  </m:oMath>
                </a14:m>
                <a:r>
                  <a:rPr lang="ru-RU" sz="2000" dirty="0">
                    <a:cs typeface="Calibri"/>
                  </a:rPr>
                  <a:t>, получается</a:t>
                </a:r>
              </a:p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Calibri"/>
                      </a:rPr>
                      <m:t>𝑙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/>
                      </a:rPr>
                      <m:t>=2∗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/>
                          </a:rPr>
                          <m:t>h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∙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𝑣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cs typeface="Calibri"/>
                      </a:rPr>
                      <m:t>∗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/>
                      </a:rPr>
                      <m:t>h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/>
                      </a:rPr>
                      <m:t> −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/>
                      </a:rPr>
                      <m:t>𝑣</m:t>
                    </m:r>
                  </m:oMath>
                </a14:m>
                <a:endParaRPr lang="en-US" sz="2000" dirty="0">
                  <a:cs typeface="Calibri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ru-RU" sz="2000" dirty="0">
                    <a:cs typeface="Calibri"/>
                  </a:rPr>
                  <a:t>И теперь мы можем наконец написать шейдер для вычисления первой части суммы для интеграла</a:t>
                </a:r>
              </a:p>
              <a:p>
                <a:pPr>
                  <a:lnSpc>
                    <a:spcPct val="100000"/>
                  </a:lnSpc>
                </a:pPr>
                <a:r>
                  <a:rPr lang="ru-RU" sz="2000" b="1" dirty="0">
                    <a:cs typeface="Calibri"/>
                  </a:rPr>
                  <a:t>Замечание:</a:t>
                </a:r>
                <a:r>
                  <a:rPr lang="ru-RU" sz="2000" dirty="0">
                    <a:cs typeface="Calibri"/>
                  </a:rPr>
                  <a:t> в статье </a:t>
                </a:r>
                <a:r>
                  <a:rPr lang="en-US" sz="2000" dirty="0">
                    <a:cs typeface="Calibri"/>
                  </a:rPr>
                  <a:t>Epic Games </a:t>
                </a:r>
                <a:r>
                  <a:rPr lang="ru-RU" sz="2000" dirty="0">
                    <a:cs typeface="Calibri"/>
                  </a:rPr>
                  <a:t>утверждается, что «результат выглядит лучше, если не просто суммировать, а использовать </a:t>
                </a:r>
                <a14:m>
                  <m:oMath xmlns:m="http://schemas.openxmlformats.org/officeDocument/2006/math">
                    <m:r>
                      <a:rPr lang="ru-RU" sz="2000" i="1" dirty="0" smtClean="0">
                        <a:latin typeface="Cambria Math" panose="02040503050406030204" pitchFamily="18" charset="0"/>
                        <a:cs typeface="Calibri"/>
                      </a:rPr>
                      <m:t>(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  <a:cs typeface="Calibri"/>
                      </a:rPr>
                      <m:t>𝑛</m:t>
                    </m:r>
                    <m:r>
                      <a:rPr lang="ru-RU" sz="20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∙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𝑣</m:t>
                    </m:r>
                    <m:r>
                      <a:rPr lang="ru-RU" sz="2000" i="1" dirty="0" smtClean="0">
                        <a:latin typeface="Cambria Math" panose="02040503050406030204" pitchFamily="18" charset="0"/>
                        <a:cs typeface="Calibri"/>
                      </a:rPr>
                      <m:t>)</m:t>
                    </m:r>
                  </m:oMath>
                </a14:m>
                <a:r>
                  <a:rPr lang="en-US" sz="2000" dirty="0">
                    <a:cs typeface="Calibri"/>
                  </a:rPr>
                  <a:t> </a:t>
                </a:r>
                <a:r>
                  <a:rPr lang="ru-RU" sz="2000" dirty="0">
                    <a:cs typeface="Calibri"/>
                  </a:rPr>
                  <a:t>в качестве веса для значений». Математически это никак не обосновано, видимо, «костыль» на основе практических наблюдений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B5EA79-2747-4663-9DD7-388DB5EDF6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53363" y="2176272"/>
                <a:ext cx="9367204" cy="4315968"/>
              </a:xfrm>
              <a:blipFill>
                <a:blip r:embed="rId2"/>
                <a:stretch>
                  <a:fillRect l="-586" t="-1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19</a:t>
            </a:fld>
            <a:endParaRPr lang="en-US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F743ADA-EB93-47F8-9FAD-86B1489CB8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133" y="540618"/>
            <a:ext cx="3372321" cy="4277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5610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 fontScale="90000"/>
          </a:bodyPr>
          <a:lstStyle/>
          <a:p>
            <a:r>
              <a:rPr lang="ru-RU" dirty="0"/>
              <a:t>Отраженная компонента света (</a:t>
            </a:r>
            <a:r>
              <a:rPr lang="en-US" dirty="0"/>
              <a:t>specular</a:t>
            </a:r>
            <a:r>
              <a:rPr lang="ru-RU" dirty="0"/>
              <a:t>)</a:t>
            </a:r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B5EA79-2747-4663-9DD7-388DB5EDF6F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53363" y="2176272"/>
                <a:ext cx="9367204" cy="4042918"/>
              </a:xfrm>
            </p:spPr>
            <p:txBody>
              <a:bodyPr vert="horz" lIns="91440" tIns="45720" rIns="91440" bIns="45720" rtlCol="0" anchor="t"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ru-RU" sz="2000" dirty="0">
                    <a:cs typeface="Calibri"/>
                  </a:rPr>
                  <a:t>Что делать со второй частью интеграла?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Calibri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Calibri"/>
                            </a:rPr>
                            <m:t>𝑜</m:t>
                          </m:r>
                        </m:sub>
                      </m:sSub>
                      <m:d>
                        <m:dPr>
                          <m:ctrlPr>
                            <a:rPr lang="ru-RU" sz="2000" i="1" smtClean="0"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Calibri"/>
                            </a:rPr>
                            <m:t>𝑝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Calibri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𝑜</m:t>
                              </m:r>
                            </m:sub>
                          </m:sSub>
                        </m:e>
                      </m:d>
                      <m:r>
                        <a:rPr lang="ru-RU" sz="2000" b="0" i="1" smtClean="0">
                          <a:latin typeface="Cambria Math" panose="02040503050406030204" pitchFamily="18" charset="0"/>
                          <a:cs typeface="Calibri"/>
                        </a:rPr>
                        <m:t>=</m:t>
                      </m:r>
                      <m:nary>
                        <m:naryPr>
                          <m:limLoc m:val="undOvr"/>
                          <m:supHide m:val="on"/>
                          <m:ctrlPr>
                            <a:rPr lang="ru-RU" sz="2000" i="1" smtClean="0"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l-GR" sz="2000" b="0" i="1" smtClean="0">
                              <a:latin typeface="Cambria Math" panose="02040503050406030204" pitchFamily="18" charset="0"/>
                              <a:cs typeface="Calibri"/>
                            </a:rPr>
                            <m:t>Ω</m:t>
                          </m:r>
                        </m:sub>
                        <m:sup/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Calibri"/>
                            </a:rPr>
                            <m:t>(…</m:t>
                          </m:r>
                          <m:r>
                            <a:rPr lang="en-US" sz="2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fPr>
                            <m:num>
                              <m:r>
                                <a:rPr lang="en-US" sz="2000" b="0" i="1">
                                  <a:latin typeface="Cambria Math" panose="02040503050406030204" pitchFamily="18" charset="0"/>
                                  <a:cs typeface="Calibri"/>
                                </a:rPr>
                                <m:t>𝐷</m:t>
                              </m:r>
                              <m:r>
                                <a:rPr lang="en-US" sz="2000" b="0" i="1">
                                  <a:latin typeface="Cambria Math" panose="02040503050406030204" pitchFamily="18" charset="0"/>
                                  <a:cs typeface="Calibri"/>
                                </a:rPr>
                                <m:t>∗</m:t>
                              </m:r>
                              <m:r>
                                <a:rPr lang="en-US" sz="2000" b="0" i="1">
                                  <a:latin typeface="Cambria Math" panose="02040503050406030204" pitchFamily="18" charset="0"/>
                                  <a:cs typeface="Calibri"/>
                                </a:rPr>
                                <m:t>𝐹</m:t>
                              </m:r>
                              <m:r>
                                <a:rPr lang="en-US" sz="2000" b="0" i="1">
                                  <a:latin typeface="Cambria Math" panose="02040503050406030204" pitchFamily="18" charset="0"/>
                                  <a:cs typeface="Calibri"/>
                                </a:rPr>
                                <m:t>∗</m:t>
                              </m:r>
                              <m:r>
                                <a:rPr lang="en-US" sz="2000" b="0" i="1">
                                  <a:latin typeface="Cambria Math" panose="02040503050406030204" pitchFamily="18" charset="0"/>
                                  <a:cs typeface="Calibri"/>
                                </a:rPr>
                                <m:t>𝐺</m:t>
                              </m:r>
                            </m:num>
                            <m:den>
                              <m:r>
                                <a:rPr lang="en-US" sz="2000" b="0" i="1">
                                  <a:latin typeface="Cambria Math" panose="02040503050406030204" pitchFamily="18" charset="0"/>
                                  <a:cs typeface="Calibri"/>
                                </a:rPr>
                                <m:t>4∗</m:t>
                              </m:r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sz="2000" b="0" i="1"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000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/>
                                    </a:rPr>
                                    <m:t>∙</m:t>
                                  </m:r>
                                  <m:r>
                                    <a:rPr lang="en-US" sz="2000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/>
                                    </a:rPr>
                                    <m:t>𝑛</m:t>
                                  </m:r>
                                </m:e>
                              </m:d>
                              <m:r>
                                <a:rPr lang="en-US" sz="2000" b="0" i="1">
                                  <a:latin typeface="Cambria Math" panose="02040503050406030204" pitchFamily="18" charset="0"/>
                                  <a:cs typeface="Calibri"/>
                                </a:rPr>
                                <m:t>∗(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sz="2000" b="0" i="1"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𝑜</m:t>
                                  </m:r>
                                </m:sub>
                              </m:sSub>
                              <m:r>
                                <a:rPr lang="en-US" sz="2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∙</m:t>
                              </m:r>
                              <m:r>
                                <a:rPr lang="en-US" sz="2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𝑛</m:t>
                              </m:r>
                              <m:r>
                                <a:rPr lang="en-US" sz="2000" b="0" i="1">
                                  <a:latin typeface="Cambria Math" panose="02040503050406030204" pitchFamily="18" charset="0"/>
                                  <a:cs typeface="Calibri"/>
                                </a:rPr>
                                <m:t>)</m:t>
                              </m:r>
                            </m:den>
                          </m:f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Calibri"/>
                            </a:rPr>
                            <m:t>)</m:t>
                          </m:r>
                          <m:r>
                            <a:rPr lang="ru-RU" sz="2000" b="0" i="1">
                              <a:latin typeface="Cambria Math" panose="02040503050406030204" pitchFamily="18" charset="0"/>
                              <a:cs typeface="Calibri"/>
                            </a:rPr>
                            <m:t>∗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sSubPr>
                            <m:e>
                              <m:r>
                                <a:rPr lang="en-US" sz="2000" b="0" i="1">
                                  <a:latin typeface="Cambria Math" panose="02040503050406030204" pitchFamily="18" charset="0"/>
                                  <a:cs typeface="Calibri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2000" b="0" i="1">
                                  <a:latin typeface="Cambria Math" panose="02040503050406030204" pitchFamily="18" charset="0"/>
                                  <a:cs typeface="Calibri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ru-RU" sz="2000" i="1"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dPr>
                            <m:e>
                              <m:r>
                                <a:rPr lang="en-US" sz="2000" b="0" i="1">
                                  <a:latin typeface="Cambria Math" panose="02040503050406030204" pitchFamily="18" charset="0"/>
                                  <a:cs typeface="Calibri"/>
                                </a:rPr>
                                <m:t>𝑝</m:t>
                              </m:r>
                              <m:r>
                                <a:rPr lang="en-US" sz="2000" b="0" i="1">
                                  <a:latin typeface="Cambria Math" panose="02040503050406030204" pitchFamily="18" charset="0"/>
                                  <a:cs typeface="Calibri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sz="2000" b="0" i="1"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ru-RU" sz="2000" b="0" i="1">
                              <a:latin typeface="Cambria Math" panose="02040503050406030204" pitchFamily="18" charset="0"/>
                              <a:cs typeface="Calibri"/>
                            </a:rPr>
                            <m:t>∗(</m:t>
                          </m:r>
                          <m:sSub>
                            <m:sSubPr>
                              <m:ctrlPr>
                                <a:rPr lang="ru-RU" sz="2000" i="1"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sSubPr>
                            <m:e>
                              <m:r>
                                <a:rPr lang="en-US" sz="2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000" b="0" i="1">
                                  <a:latin typeface="Cambria Math" panose="02040503050406030204" pitchFamily="18" charset="0"/>
                                  <a:cs typeface="Calibri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∙</m:t>
                          </m:r>
                          <m:r>
                            <a:rPr lang="en-US" sz="2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𝑛</m:t>
                          </m:r>
                          <m:r>
                            <a:rPr lang="ru-RU" sz="2000" b="0" i="1">
                              <a:latin typeface="Cambria Math" panose="02040503050406030204" pitchFamily="18" charset="0"/>
                              <a:cs typeface="Calibri"/>
                            </a:rPr>
                            <m:t>)</m:t>
                          </m:r>
                          <m:r>
                            <a:rPr lang="en-US" sz="2000" b="0" i="1">
                              <a:latin typeface="Cambria Math" panose="02040503050406030204" pitchFamily="18" charset="0"/>
                              <a:cs typeface="Calibri"/>
                            </a:rPr>
                            <m:t>ⅆ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sSubPr>
                            <m:e>
                              <m:r>
                                <a:rPr lang="en-US" sz="2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000" b="0" i="1">
                                  <a:latin typeface="Cambria Math" panose="02040503050406030204" pitchFamily="18" charset="0"/>
                                  <a:cs typeface="Calibri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000" dirty="0">
                  <a:cs typeface="Calibri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ru-RU" sz="2000" dirty="0">
                    <a:cs typeface="Calibri"/>
                  </a:rPr>
                  <a:t>На сей раз будем интегрировать, используя </a:t>
                </a:r>
                <a:r>
                  <a:rPr lang="en-US" sz="2000" dirty="0">
                    <a:cs typeface="Calibri"/>
                  </a:rPr>
                  <a:t>importance sampling. </a:t>
                </a:r>
                <a:r>
                  <a:rPr lang="ru-RU" sz="2000" dirty="0">
                    <a:cs typeface="Calibri"/>
                  </a:rPr>
                  <a:t>Можно примерно перевести как «выборка по степени важности»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B5EA79-2747-4663-9DD7-388DB5EDF6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53363" y="2176272"/>
                <a:ext cx="9367204" cy="4042918"/>
              </a:xfrm>
              <a:blipFill>
                <a:blip r:embed="rId3"/>
                <a:stretch>
                  <a:fillRect l="-586" t="-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9825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ru-RU" dirty="0"/>
              <a:t>Вычисление </a:t>
            </a:r>
            <a:r>
              <a:rPr lang="en-US" dirty="0"/>
              <a:t>prefiltered color</a:t>
            </a:r>
            <a:r>
              <a:rPr lang="ru-RU" dirty="0"/>
              <a:t> (шейдер)</a:t>
            </a:r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5EA79-2747-4663-9DD7-388DB5EDF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4315968"/>
          </a:xfrm>
        </p:spPr>
        <p:txBody>
          <a:bodyPr vert="horz" lIns="91440" tIns="45720" rIns="91440" bIns="45720" rtlCol="0" anchor="t">
            <a:normAutofit fontScale="70000" lnSpcReduction="20000"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float3 </a:t>
            </a:r>
            <a:r>
              <a:rPr lang="en-US" sz="1800" i="1" dirty="0">
                <a:solidFill>
                  <a:srgbClr val="880000"/>
                </a:solidFill>
                <a:latin typeface="Consolas" panose="020B0609020204030204" pitchFamily="49" charset="0"/>
              </a:rPr>
              <a:t>norm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800" i="1" dirty="0">
                <a:solidFill>
                  <a:srgbClr val="880000"/>
                </a:solidFill>
                <a:latin typeface="Consolas" panose="020B0609020204030204" pitchFamily="49" charset="0"/>
              </a:rPr>
              <a:t>normalize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i="0" dirty="0" err="1">
                <a:solidFill>
                  <a:srgbClr val="000000"/>
                </a:solidFill>
                <a:latin typeface="Consolas" panose="020B0609020204030204" pitchFamily="49" charset="0"/>
              </a:rPr>
              <a:t>input.worldPos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float3 </a:t>
            </a:r>
            <a:r>
              <a:rPr lang="en-US" sz="1800" i="0" dirty="0">
                <a:solidFill>
                  <a:srgbClr val="000080"/>
                </a:solidFill>
                <a:latin typeface="Consolas" panose="020B0609020204030204" pitchFamily="49" charset="0"/>
              </a:rPr>
              <a:t>view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800" i="1" dirty="0">
                <a:solidFill>
                  <a:srgbClr val="880000"/>
                </a:solidFill>
                <a:latin typeface="Consolas" panose="020B0609020204030204" pitchFamily="49" charset="0"/>
              </a:rPr>
              <a:t>norm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i="0" dirty="0">
                <a:solidFill>
                  <a:srgbClr val="0000FF"/>
                </a:solidFill>
                <a:latin typeface="Consolas" panose="020B0609020204030204" pitchFamily="49" charset="0"/>
              </a:rPr>
              <a:t>float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totalWeight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= 0.0;</a:t>
            </a:r>
          </a:p>
          <a:p>
            <a:pPr marL="0" indent="0">
              <a:buNone/>
            </a:pP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float3 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prefilteredColor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= float3(0, 0, 0);</a:t>
            </a:r>
          </a:p>
          <a:p>
            <a:pPr marL="0" indent="0">
              <a:buNone/>
            </a:pPr>
            <a:r>
              <a:rPr lang="en-US" sz="1800" i="0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i="0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i="0" dirty="0" err="1">
                <a:solidFill>
                  <a:srgbClr val="000000"/>
                </a:solidFill>
                <a:latin typeface="Consolas" panose="020B0609020204030204" pitchFamily="49" charset="0"/>
              </a:rPr>
              <a:t>uint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i="0" dirty="0">
                <a:solidFill>
                  <a:srgbClr val="000080"/>
                </a:solidFill>
                <a:latin typeface="Consolas" panose="020B0609020204030204" pitchFamily="49" charset="0"/>
              </a:rPr>
              <a:t>SAMPLE_COUNT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= 1024u;</a:t>
            </a:r>
          </a:p>
          <a:p>
            <a:pPr marL="0" indent="0">
              <a:buNone/>
            </a:pPr>
            <a:r>
              <a:rPr lang="en-US" sz="1800" i="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800" i="0" dirty="0" err="1">
                <a:solidFill>
                  <a:srgbClr val="000000"/>
                </a:solidFill>
                <a:latin typeface="Consolas" panose="020B0609020204030204" pitchFamily="49" charset="0"/>
              </a:rPr>
              <a:t>uint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i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= 0u; 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i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&lt; </a:t>
            </a:r>
            <a:r>
              <a:rPr lang="en-US" sz="1800" i="0" dirty="0">
                <a:solidFill>
                  <a:srgbClr val="000080"/>
                </a:solidFill>
                <a:latin typeface="Consolas" panose="020B0609020204030204" pitchFamily="49" charset="0"/>
              </a:rPr>
              <a:t>SAMPLE_COUNT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; ++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i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ru-RU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float2 </a:t>
            </a:r>
            <a:r>
              <a:rPr lang="en-US" sz="1800" i="0" dirty="0">
                <a:solidFill>
                  <a:srgbClr val="000080"/>
                </a:solidFill>
                <a:latin typeface="Consolas" panose="020B0609020204030204" pitchFamily="49" charset="0"/>
              </a:rPr>
              <a:t>Xi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= Hammersley(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i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800" i="0" dirty="0">
                <a:solidFill>
                  <a:srgbClr val="000080"/>
                </a:solidFill>
                <a:latin typeface="Consolas" panose="020B0609020204030204" pitchFamily="49" charset="0"/>
              </a:rPr>
              <a:t>SAMPLE_COUNT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ru-RU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float3 </a:t>
            </a:r>
            <a:r>
              <a:rPr lang="en-US" sz="1800" i="0" dirty="0">
                <a:solidFill>
                  <a:srgbClr val="000080"/>
                </a:solidFill>
                <a:latin typeface="Consolas" panose="020B0609020204030204" pitchFamily="49" charset="0"/>
              </a:rPr>
              <a:t>H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800" i="0" dirty="0" err="1">
                <a:solidFill>
                  <a:srgbClr val="000000"/>
                </a:solidFill>
                <a:latin typeface="Consolas" panose="020B0609020204030204" pitchFamily="49" charset="0"/>
              </a:rPr>
              <a:t>ImportanceSampleGGX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i="0" dirty="0">
                <a:solidFill>
                  <a:srgbClr val="000080"/>
                </a:solidFill>
                <a:latin typeface="Consolas" panose="020B0609020204030204" pitchFamily="49" charset="0"/>
              </a:rPr>
              <a:t>Xi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800" i="1" dirty="0">
                <a:solidFill>
                  <a:srgbClr val="880000"/>
                </a:solidFill>
                <a:latin typeface="Consolas" panose="020B0609020204030204" pitchFamily="49" charset="0"/>
              </a:rPr>
              <a:t>norm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800" i="0" dirty="0">
                <a:solidFill>
                  <a:srgbClr val="000080"/>
                </a:solidFill>
                <a:latin typeface="Consolas" panose="020B0609020204030204" pitchFamily="49" charset="0"/>
              </a:rPr>
              <a:t>roughness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ru-RU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float3 </a:t>
            </a:r>
            <a:r>
              <a:rPr lang="en-US" sz="1800" i="0" dirty="0">
                <a:solidFill>
                  <a:srgbClr val="000080"/>
                </a:solidFill>
                <a:latin typeface="Consolas" panose="020B0609020204030204" pitchFamily="49" charset="0"/>
              </a:rPr>
              <a:t>L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800" i="1" dirty="0">
                <a:solidFill>
                  <a:srgbClr val="880000"/>
                </a:solidFill>
                <a:latin typeface="Consolas" panose="020B0609020204030204" pitchFamily="49" charset="0"/>
              </a:rPr>
              <a:t>normalize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(2.0 * dot(</a:t>
            </a:r>
            <a:r>
              <a:rPr lang="en-US" sz="1800" i="0" dirty="0">
                <a:solidFill>
                  <a:srgbClr val="000080"/>
                </a:solidFill>
                <a:latin typeface="Consolas" panose="020B0609020204030204" pitchFamily="49" charset="0"/>
              </a:rPr>
              <a:t>view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800" i="0" dirty="0">
                <a:solidFill>
                  <a:srgbClr val="000080"/>
                </a:solidFill>
                <a:latin typeface="Consolas" panose="020B0609020204030204" pitchFamily="49" charset="0"/>
              </a:rPr>
              <a:t>H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) * </a:t>
            </a:r>
            <a:r>
              <a:rPr lang="en-US" sz="1800" i="0" dirty="0">
                <a:solidFill>
                  <a:srgbClr val="000080"/>
                </a:solidFill>
                <a:latin typeface="Consolas" panose="020B0609020204030204" pitchFamily="49" charset="0"/>
              </a:rPr>
              <a:t>H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- </a:t>
            </a:r>
            <a:r>
              <a:rPr lang="en-US" sz="1800" i="0" dirty="0">
                <a:solidFill>
                  <a:srgbClr val="000080"/>
                </a:solidFill>
                <a:latin typeface="Consolas" panose="020B0609020204030204" pitchFamily="49" charset="0"/>
              </a:rPr>
              <a:t>view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ru-RU" sz="1800" i="0" dirty="0">
                <a:solidFill>
                  <a:srgbClr val="0000FF"/>
                </a:solidFill>
                <a:latin typeface="Consolas" panose="020B0609020204030204" pitchFamily="49" charset="0"/>
              </a:rPr>
              <a:t>   </a:t>
            </a:r>
            <a:r>
              <a:rPr lang="en-US" sz="1800" i="0" dirty="0">
                <a:solidFill>
                  <a:srgbClr val="0000FF"/>
                </a:solidFill>
                <a:latin typeface="Consolas" panose="020B0609020204030204" pitchFamily="49" charset="0"/>
              </a:rPr>
              <a:t>float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ndotl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800" i="1" dirty="0">
                <a:solidFill>
                  <a:srgbClr val="A000A0"/>
                </a:solidFill>
                <a:latin typeface="Consolas" panose="020B0609020204030204" pitchFamily="49" charset="0"/>
              </a:rPr>
              <a:t>max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(dot(</a:t>
            </a:r>
            <a:r>
              <a:rPr lang="en-US" sz="1800" i="1" dirty="0">
                <a:solidFill>
                  <a:srgbClr val="880000"/>
                </a:solidFill>
                <a:latin typeface="Consolas" panose="020B0609020204030204" pitchFamily="49" charset="0"/>
              </a:rPr>
              <a:t>norm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800" i="0" dirty="0">
                <a:solidFill>
                  <a:srgbClr val="000080"/>
                </a:solidFill>
                <a:latin typeface="Consolas" panose="020B0609020204030204" pitchFamily="49" charset="0"/>
              </a:rPr>
              <a:t>L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), 0.0);</a:t>
            </a:r>
          </a:p>
          <a:p>
            <a:pPr marL="0" indent="0">
              <a:buNone/>
            </a:pPr>
            <a:r>
              <a:rPr lang="ru-RU" sz="1800" i="0" dirty="0">
                <a:solidFill>
                  <a:srgbClr val="0000FF"/>
                </a:solidFill>
                <a:latin typeface="Consolas" panose="020B0609020204030204" pitchFamily="49" charset="0"/>
              </a:rPr>
              <a:t>   </a:t>
            </a:r>
            <a:r>
              <a:rPr lang="en-US" sz="1800" i="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ndotl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&gt; 0.0) {</a:t>
            </a:r>
          </a:p>
          <a:p>
            <a:pPr marL="0" indent="0">
              <a:buNone/>
            </a:pPr>
            <a:r>
              <a:rPr lang="ru-RU" sz="1800" i="0" dirty="0">
                <a:solidFill>
                  <a:srgbClr val="000080"/>
                </a:solidFill>
                <a:latin typeface="Consolas" panose="020B0609020204030204" pitchFamily="49" charset="0"/>
              </a:rPr>
              <a:t>      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prefilteredColor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+= </a:t>
            </a:r>
            <a:r>
              <a:rPr lang="en-US" sz="1800" i="0" dirty="0" err="1">
                <a:solidFill>
                  <a:srgbClr val="000000"/>
                </a:solidFill>
                <a:latin typeface="Consolas" panose="020B0609020204030204" pitchFamily="49" charset="0"/>
              </a:rPr>
              <a:t>EnvironmentMap.Sample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i="0" dirty="0" err="1">
                <a:solidFill>
                  <a:srgbClr val="000000"/>
                </a:solidFill>
                <a:latin typeface="Consolas" panose="020B0609020204030204" pitchFamily="49" charset="0"/>
              </a:rPr>
              <a:t>MinMagMipLinear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800" i="0" dirty="0">
                <a:solidFill>
                  <a:srgbClr val="000080"/>
                </a:solidFill>
                <a:latin typeface="Consolas" panose="020B0609020204030204" pitchFamily="49" charset="0"/>
              </a:rPr>
              <a:t>L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) * 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ndotl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1800" i="0" dirty="0">
                <a:solidFill>
                  <a:srgbClr val="000080"/>
                </a:solidFill>
                <a:latin typeface="Consolas" panose="020B0609020204030204" pitchFamily="49" charset="0"/>
              </a:rPr>
              <a:t>      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totalWeight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+= 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ndotl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prefilteredColor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prefilteredColor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/ 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totalWeight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ru-RU" sz="2000" dirty="0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0649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 fontScale="90000"/>
          </a:bodyPr>
          <a:lstStyle/>
          <a:p>
            <a:r>
              <a:rPr lang="ru-RU" dirty="0"/>
              <a:t>Артефакты вычисления </a:t>
            </a:r>
            <a:r>
              <a:rPr lang="en-US" dirty="0"/>
              <a:t>prefiltered color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5EA79-2747-4663-9DD7-388DB5EDF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1802018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>
              <a:lnSpc>
                <a:spcPct val="100000"/>
              </a:lnSpc>
            </a:pPr>
            <a:r>
              <a:rPr lang="ru-RU" sz="2000" dirty="0">
                <a:cs typeface="Calibri"/>
              </a:rPr>
              <a:t>Может получится, что нашего количества </a:t>
            </a:r>
            <a:r>
              <a:rPr lang="ru-RU" sz="2000" dirty="0" err="1">
                <a:cs typeface="Calibri"/>
              </a:rPr>
              <a:t>сэмплов</a:t>
            </a:r>
            <a:r>
              <a:rPr lang="ru-RU" sz="2000" dirty="0">
                <a:cs typeface="Calibri"/>
              </a:rPr>
              <a:t> не хватит, для того, чтобы избежать артефактов (см. лекцию </a:t>
            </a:r>
            <a:r>
              <a:rPr lang="en-US" sz="2000" b="1" dirty="0">
                <a:cs typeface="Calibri"/>
              </a:rPr>
              <a:t>Image Based Lighting - Diffuse</a:t>
            </a:r>
            <a:r>
              <a:rPr lang="ru-RU" sz="2000" dirty="0">
                <a:cs typeface="Calibri"/>
              </a:rPr>
              <a:t>)</a:t>
            </a:r>
            <a:endParaRPr lang="en-US" sz="2000" dirty="0">
              <a:cs typeface="Calibri"/>
            </a:endParaRPr>
          </a:p>
          <a:p>
            <a:pPr>
              <a:lnSpc>
                <a:spcPct val="100000"/>
              </a:lnSpc>
            </a:pPr>
            <a:r>
              <a:rPr lang="ru-RU" sz="2000" dirty="0">
                <a:cs typeface="Calibri"/>
              </a:rPr>
              <a:t>Увеличение количества </a:t>
            </a:r>
            <a:r>
              <a:rPr lang="ru-RU" sz="2000" dirty="0" err="1">
                <a:cs typeface="Calibri"/>
              </a:rPr>
              <a:t>сэмплов</a:t>
            </a:r>
            <a:r>
              <a:rPr lang="ru-RU" sz="2000" dirty="0">
                <a:cs typeface="Calibri"/>
              </a:rPr>
              <a:t> может и не помочь (или потребуется очень большое) из-за </a:t>
            </a:r>
            <a:r>
              <a:rPr lang="en-US" sz="2000" dirty="0">
                <a:cs typeface="Calibri"/>
              </a:rPr>
              <a:t>importance sampling</a:t>
            </a:r>
          </a:p>
          <a:p>
            <a:pPr>
              <a:lnSpc>
                <a:spcPct val="100000"/>
              </a:lnSpc>
            </a:pPr>
            <a:r>
              <a:rPr lang="ru-RU" sz="2000" dirty="0">
                <a:cs typeface="Calibri"/>
              </a:rPr>
              <a:t>В качестве решения, сгенерируем </a:t>
            </a:r>
            <a:r>
              <a:rPr lang="en-US" sz="2000" dirty="0" err="1">
                <a:cs typeface="Calibri"/>
              </a:rPr>
              <a:t>mip</a:t>
            </a:r>
            <a:r>
              <a:rPr lang="en-US" sz="2000" dirty="0">
                <a:cs typeface="Calibri"/>
              </a:rPr>
              <a:t> map </a:t>
            </a:r>
            <a:r>
              <a:rPr lang="ru-RU" sz="2000" dirty="0">
                <a:cs typeface="Calibri"/>
              </a:rPr>
              <a:t>уровни для </a:t>
            </a:r>
            <a:r>
              <a:rPr lang="en-US" sz="2000" dirty="0">
                <a:cs typeface="Calibri"/>
              </a:rPr>
              <a:t>environment map </a:t>
            </a:r>
            <a:r>
              <a:rPr lang="ru-RU" sz="2000" dirty="0">
                <a:cs typeface="Calibri"/>
              </a:rPr>
              <a:t>и добавим выборку с учетом уровней и </a:t>
            </a:r>
            <a:r>
              <a:rPr lang="en-US" sz="2000" dirty="0">
                <a:cs typeface="Calibri"/>
              </a:rPr>
              <a:t>PDF</a:t>
            </a:r>
          </a:p>
          <a:p>
            <a:pPr>
              <a:lnSpc>
                <a:spcPct val="100000"/>
              </a:lnSpc>
            </a:pPr>
            <a:endParaRPr lang="en-US" sz="2000" dirty="0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21</a:t>
            </a:fld>
            <a:endParaRPr lang="en-US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FCECA42-0F9E-477F-96FC-0C52C32C7E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417" y="3931633"/>
            <a:ext cx="4763165" cy="214342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DEC545F-C732-4E95-9855-FEFEE388CE87}"/>
              </a:ext>
            </a:extLst>
          </p:cNvPr>
          <p:cNvSpPr txBox="1"/>
          <p:nvPr/>
        </p:nvSpPr>
        <p:spPr>
          <a:xfrm>
            <a:off x="882050" y="6034216"/>
            <a:ext cx="4591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i="1" dirty="0"/>
              <a:t>Изображение с сайта</a:t>
            </a:r>
            <a:r>
              <a:rPr lang="en-US" sz="1200" i="1" dirty="0"/>
              <a:t> https://developer.nvidia.com</a:t>
            </a:r>
          </a:p>
        </p:txBody>
      </p:sp>
    </p:spTree>
    <p:extLst>
      <p:ext uri="{BB962C8B-B14F-4D97-AF65-F5344CB8AC3E}">
        <p14:creationId xmlns:p14="http://schemas.microsoft.com/office/powerpoint/2010/main" val="23692658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 fontScale="90000"/>
          </a:bodyPr>
          <a:lstStyle/>
          <a:p>
            <a:r>
              <a:rPr lang="ru-RU" dirty="0"/>
              <a:t>Артефакты вычисления </a:t>
            </a:r>
            <a:r>
              <a:rPr lang="en-US" dirty="0"/>
              <a:t>prefiltered color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22</a:t>
            </a:fld>
            <a:endParaRPr lang="en-US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F9469582-14C4-4119-A50D-1402BF0C31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4315968"/>
          </a:xfrm>
        </p:spPr>
        <p:txBody>
          <a:bodyPr vert="horz" lIns="91440" tIns="45720" rIns="91440" bIns="45720" rtlCol="0" anchor="t">
            <a:normAutofit fontScale="77500" lnSpcReduction="20000"/>
          </a:bodyPr>
          <a:lstStyle/>
          <a:p>
            <a:pPr marL="0" indent="0">
              <a:buNone/>
            </a:pPr>
            <a:r>
              <a:rPr lang="en-US" sz="1800" i="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800" i="0" dirty="0" err="1">
                <a:solidFill>
                  <a:srgbClr val="000000"/>
                </a:solidFill>
                <a:latin typeface="Consolas" panose="020B0609020204030204" pitchFamily="49" charset="0"/>
              </a:rPr>
              <a:t>uint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i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= 0u; 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i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&lt; </a:t>
            </a:r>
            <a:r>
              <a:rPr lang="en-US" sz="1800" i="0" dirty="0">
                <a:solidFill>
                  <a:srgbClr val="000080"/>
                </a:solidFill>
                <a:latin typeface="Consolas" panose="020B0609020204030204" pitchFamily="49" charset="0"/>
              </a:rPr>
              <a:t>SAMPLE_COUNT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; ++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i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…</a:t>
            </a:r>
          </a:p>
          <a:p>
            <a:pPr marL="0" indent="0">
              <a:buNone/>
            </a:pP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float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80"/>
                </a:solidFill>
                <a:latin typeface="Consolas" panose="020B0609020204030204" pitchFamily="49" charset="0"/>
              </a:rPr>
              <a:t>ndoth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800" dirty="0">
                <a:solidFill>
                  <a:srgbClr val="000080"/>
                </a:solidFill>
                <a:latin typeface="Consolas" panose="020B0609020204030204" pitchFamily="49" charset="0"/>
              </a:rPr>
              <a:t>max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880000"/>
                </a:solidFill>
                <a:latin typeface="Consolas" panose="020B0609020204030204" pitchFamily="49" charset="0"/>
              </a:rPr>
              <a:t>dot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i="1" dirty="0">
                <a:solidFill>
                  <a:srgbClr val="880000"/>
                </a:solidFill>
                <a:latin typeface="Consolas" panose="020B0609020204030204" pitchFamily="49" charset="0"/>
              </a:rPr>
              <a:t>norm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800" i="0" dirty="0">
                <a:solidFill>
                  <a:srgbClr val="A000A0"/>
                </a:solidFill>
                <a:latin typeface="Consolas" panose="020B0609020204030204" pitchFamily="49" charset="0"/>
              </a:rPr>
              <a:t>H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), 0.0);</a:t>
            </a:r>
          </a:p>
          <a:p>
            <a:pPr marL="0" indent="0">
              <a:buNone/>
            </a:pPr>
            <a:r>
              <a:rPr lang="en-US" sz="1800" i="0" dirty="0">
                <a:solidFill>
                  <a:srgbClr val="0000FF"/>
                </a:solidFill>
                <a:latin typeface="Consolas" panose="020B0609020204030204" pitchFamily="49" charset="0"/>
              </a:rPr>
              <a:t>   float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hdotv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800" i="0" dirty="0">
                <a:solidFill>
                  <a:srgbClr val="000080"/>
                </a:solidFill>
                <a:latin typeface="Consolas" panose="020B0609020204030204" pitchFamily="49" charset="0"/>
              </a:rPr>
              <a:t>max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i="0" dirty="0">
                <a:solidFill>
                  <a:srgbClr val="880000"/>
                </a:solidFill>
                <a:latin typeface="Consolas" panose="020B0609020204030204" pitchFamily="49" charset="0"/>
              </a:rPr>
              <a:t>dot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i="0" dirty="0">
                <a:solidFill>
                  <a:srgbClr val="A000A0"/>
                </a:solidFill>
                <a:latin typeface="Consolas" panose="020B0609020204030204" pitchFamily="49" charset="0"/>
              </a:rPr>
              <a:t>H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, view), 0.0);</a:t>
            </a:r>
          </a:p>
          <a:p>
            <a:pPr marL="0" indent="0">
              <a:buNone/>
            </a:pPr>
            <a:r>
              <a:rPr lang="en-US" sz="1800" i="0" dirty="0">
                <a:solidFill>
                  <a:srgbClr val="0000FF"/>
                </a:solidFill>
                <a:latin typeface="Consolas" panose="020B0609020204030204" pitchFamily="49" charset="0"/>
              </a:rPr>
              <a:t>   float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i="0" dirty="0">
                <a:solidFill>
                  <a:srgbClr val="000080"/>
                </a:solidFill>
                <a:latin typeface="Consolas" panose="020B0609020204030204" pitchFamily="49" charset="0"/>
              </a:rPr>
              <a:t>D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800" i="0" dirty="0" err="1">
                <a:solidFill>
                  <a:srgbClr val="000000"/>
                </a:solidFill>
                <a:latin typeface="Consolas" panose="020B0609020204030204" pitchFamily="49" charset="0"/>
              </a:rPr>
              <a:t>DistributionGGX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i="1" dirty="0">
                <a:solidFill>
                  <a:srgbClr val="880000"/>
                </a:solidFill>
                <a:latin typeface="Consolas" panose="020B0609020204030204" pitchFamily="49" charset="0"/>
              </a:rPr>
              <a:t>norm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800" i="0" dirty="0">
                <a:solidFill>
                  <a:srgbClr val="A000A0"/>
                </a:solidFill>
                <a:latin typeface="Consolas" panose="020B0609020204030204" pitchFamily="49" charset="0"/>
              </a:rPr>
              <a:t>H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800" i="0" dirty="0">
                <a:solidFill>
                  <a:srgbClr val="000080"/>
                </a:solidFill>
                <a:latin typeface="Consolas" panose="020B0609020204030204" pitchFamily="49" charset="0"/>
              </a:rPr>
              <a:t>roughness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800" i="0" dirty="0">
                <a:solidFill>
                  <a:srgbClr val="0000FF"/>
                </a:solidFill>
                <a:latin typeface="Consolas" panose="020B0609020204030204" pitchFamily="49" charset="0"/>
              </a:rPr>
              <a:t>   float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i="0" dirty="0">
                <a:solidFill>
                  <a:srgbClr val="000080"/>
                </a:solidFill>
                <a:latin typeface="Consolas" panose="020B0609020204030204" pitchFamily="49" charset="0"/>
              </a:rPr>
              <a:t>pdf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= (</a:t>
            </a:r>
            <a:r>
              <a:rPr lang="en-US" sz="1800" i="0" dirty="0">
                <a:solidFill>
                  <a:srgbClr val="000080"/>
                </a:solidFill>
                <a:latin typeface="Consolas" panose="020B0609020204030204" pitchFamily="49" charset="0"/>
              </a:rPr>
              <a:t>D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* 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ndoth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/ (4.0 * 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hdotv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)) + 0.0001;</a:t>
            </a:r>
          </a:p>
          <a:p>
            <a:pPr marL="0" indent="0">
              <a:buNone/>
            </a:pPr>
            <a:r>
              <a:rPr lang="fr-FR" sz="1800" i="0" dirty="0">
                <a:solidFill>
                  <a:srgbClr val="0000FF"/>
                </a:solidFill>
                <a:latin typeface="Consolas" panose="020B0609020204030204" pitchFamily="49" charset="0"/>
              </a:rPr>
              <a:t>   float</a:t>
            </a:r>
            <a:r>
              <a:rPr lang="fr-FR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800" i="0" dirty="0">
                <a:solidFill>
                  <a:srgbClr val="000080"/>
                </a:solidFill>
                <a:latin typeface="Consolas" panose="020B0609020204030204" pitchFamily="49" charset="0"/>
              </a:rPr>
              <a:t>resolution</a:t>
            </a:r>
            <a:r>
              <a:rPr lang="fr-FR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= 512.0; </a:t>
            </a:r>
            <a:r>
              <a:rPr lang="fr-FR" sz="1800" i="0" dirty="0">
                <a:solidFill>
                  <a:srgbClr val="008000"/>
                </a:solidFill>
                <a:latin typeface="Consolas" panose="020B0609020204030204" pitchFamily="49" charset="0"/>
              </a:rPr>
              <a:t>// разрешение иcходной environment map</a:t>
            </a:r>
            <a:endParaRPr lang="fr-FR" sz="1800" i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i="0" dirty="0">
                <a:solidFill>
                  <a:srgbClr val="0000FF"/>
                </a:solidFill>
                <a:latin typeface="Consolas" panose="020B0609020204030204" pitchFamily="49" charset="0"/>
              </a:rPr>
              <a:t>   float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saTexel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= 4.0 * </a:t>
            </a:r>
            <a:r>
              <a:rPr lang="en-US" sz="1800" i="0" dirty="0">
                <a:solidFill>
                  <a:srgbClr val="A000A0"/>
                </a:solidFill>
                <a:latin typeface="Consolas" panose="020B0609020204030204" pitchFamily="49" charset="0"/>
              </a:rPr>
              <a:t>PI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/ (6.0 * </a:t>
            </a:r>
            <a:r>
              <a:rPr lang="en-US" sz="1800" i="0" dirty="0">
                <a:solidFill>
                  <a:srgbClr val="000080"/>
                </a:solidFill>
                <a:latin typeface="Consolas" panose="020B0609020204030204" pitchFamily="49" charset="0"/>
              </a:rPr>
              <a:t>resolution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* </a:t>
            </a:r>
            <a:r>
              <a:rPr lang="en-US" sz="1800" i="0" dirty="0">
                <a:solidFill>
                  <a:srgbClr val="000080"/>
                </a:solidFill>
                <a:latin typeface="Consolas" panose="020B0609020204030204" pitchFamily="49" charset="0"/>
              </a:rPr>
              <a:t>resolution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800" i="0" dirty="0">
                <a:solidFill>
                  <a:srgbClr val="0000FF"/>
                </a:solidFill>
                <a:latin typeface="Consolas" panose="020B0609020204030204" pitchFamily="49" charset="0"/>
              </a:rPr>
              <a:t>   float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saSample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= 1.0 / (</a:t>
            </a:r>
            <a:r>
              <a:rPr lang="en-US" sz="1800" i="0" dirty="0">
                <a:solidFill>
                  <a:srgbClr val="0000FF"/>
                </a:solidFill>
                <a:latin typeface="Consolas" panose="020B0609020204030204" pitchFamily="49" charset="0"/>
              </a:rPr>
              <a:t>float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(SAMPLE_COUNT) * </a:t>
            </a:r>
            <a:r>
              <a:rPr lang="en-US" sz="1800" i="0" dirty="0">
                <a:solidFill>
                  <a:srgbClr val="000080"/>
                </a:solidFill>
                <a:latin typeface="Consolas" panose="020B0609020204030204" pitchFamily="49" charset="0"/>
              </a:rPr>
              <a:t>pdf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+ 0.0001);</a:t>
            </a:r>
          </a:p>
          <a:p>
            <a:pPr marL="0" indent="0">
              <a:buNone/>
            </a:pPr>
            <a:r>
              <a:rPr lang="en-US" sz="1800" i="0" dirty="0">
                <a:solidFill>
                  <a:srgbClr val="0000FF"/>
                </a:solidFill>
                <a:latin typeface="Consolas" panose="020B0609020204030204" pitchFamily="49" charset="0"/>
              </a:rPr>
              <a:t>   float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mipLevel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800" i="0" dirty="0">
                <a:solidFill>
                  <a:srgbClr val="000080"/>
                </a:solidFill>
                <a:latin typeface="Consolas" panose="020B0609020204030204" pitchFamily="49" charset="0"/>
              </a:rPr>
              <a:t>roughness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== 0.0 ? 0.0 : 0.5 * </a:t>
            </a:r>
            <a:r>
              <a:rPr lang="en-US" sz="1800" i="1" dirty="0">
                <a:solidFill>
                  <a:srgbClr val="880000"/>
                </a:solidFill>
                <a:latin typeface="Consolas" panose="020B0609020204030204" pitchFamily="49" charset="0"/>
              </a:rPr>
              <a:t>log2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saSample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/ 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saTexel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800" i="0" dirty="0">
                <a:solidFill>
                  <a:srgbClr val="0000FF"/>
                </a:solidFill>
                <a:latin typeface="Consolas" panose="020B0609020204030204" pitchFamily="49" charset="0"/>
              </a:rPr>
              <a:t>   if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ndotl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&gt; 0.0) {</a:t>
            </a:r>
          </a:p>
          <a:p>
            <a:pPr marL="0" indent="0">
              <a:buNone/>
            </a:pPr>
            <a:r>
              <a:rPr lang="ru-RU" sz="1800" i="0" dirty="0">
                <a:solidFill>
                  <a:srgbClr val="000080"/>
                </a:solidFill>
                <a:latin typeface="Consolas" panose="020B0609020204030204" pitchFamily="49" charset="0"/>
              </a:rPr>
              <a:t>      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prefilteredColor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+= </a:t>
            </a:r>
            <a:r>
              <a:rPr lang="en-US" sz="1800" i="0" dirty="0" err="1">
                <a:solidFill>
                  <a:srgbClr val="000000"/>
                </a:solidFill>
                <a:latin typeface="Consolas" panose="020B0609020204030204" pitchFamily="49" charset="0"/>
              </a:rPr>
              <a:t>EnvironmentMap.SampleLevel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i="0" dirty="0" err="1">
                <a:solidFill>
                  <a:srgbClr val="000000"/>
                </a:solidFill>
                <a:latin typeface="Consolas" panose="020B0609020204030204" pitchFamily="49" charset="0"/>
              </a:rPr>
              <a:t>MinMagMipLinear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800" i="0" dirty="0">
                <a:solidFill>
                  <a:srgbClr val="000080"/>
                </a:solidFill>
                <a:latin typeface="Consolas" panose="020B0609020204030204" pitchFamily="49" charset="0"/>
              </a:rPr>
              <a:t>L, 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mipLevel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) * 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ndotl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1800" i="0" dirty="0">
                <a:solidFill>
                  <a:srgbClr val="000080"/>
                </a:solidFill>
                <a:latin typeface="Consolas" panose="020B0609020204030204" pitchFamily="49" charset="0"/>
              </a:rPr>
              <a:t>      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totalWeight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+= 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ndotl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1358123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ru-RU" dirty="0"/>
              <a:t>Вычисление </a:t>
            </a:r>
            <a:r>
              <a:rPr lang="en-US" dirty="0"/>
              <a:t>prefiltered color</a:t>
            </a:r>
            <a:r>
              <a:rPr lang="ru-RU" dirty="0"/>
              <a:t> (уровни)</a:t>
            </a:r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5EA79-2747-4663-9DD7-388DB5EDF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4315968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ru-RU" sz="2000" dirty="0">
                <a:cs typeface="Calibri"/>
              </a:rPr>
              <a:t>Откуда взялось значение </a:t>
            </a:r>
            <a:r>
              <a:rPr lang="en-US" sz="2000" dirty="0">
                <a:cs typeface="Calibri"/>
              </a:rPr>
              <a:t>roughness?</a:t>
            </a:r>
            <a:endParaRPr lang="ru-RU" sz="2000" dirty="0">
              <a:cs typeface="Calibri"/>
            </a:endParaRPr>
          </a:p>
          <a:p>
            <a:pPr>
              <a:lnSpc>
                <a:spcPct val="100000"/>
              </a:lnSpc>
            </a:pPr>
            <a:r>
              <a:rPr lang="ru-RU" sz="2000" dirty="0">
                <a:cs typeface="Calibri"/>
              </a:rPr>
              <a:t>Будем вычислять </a:t>
            </a:r>
            <a:r>
              <a:rPr lang="en-US" sz="2000" dirty="0">
                <a:cs typeface="Calibri"/>
              </a:rPr>
              <a:t>prefiltered color map </a:t>
            </a:r>
            <a:r>
              <a:rPr lang="ru-RU" sz="2000" dirty="0">
                <a:cs typeface="Calibri"/>
              </a:rPr>
              <a:t>для каждого возможного</a:t>
            </a:r>
            <a:r>
              <a:rPr lang="en-US" sz="2000" dirty="0">
                <a:cs typeface="Calibri"/>
              </a:rPr>
              <a:t> </a:t>
            </a:r>
            <a:r>
              <a:rPr lang="ru-RU" sz="2000" dirty="0">
                <a:cs typeface="Calibri"/>
              </a:rPr>
              <a:t>значения </a:t>
            </a:r>
            <a:r>
              <a:rPr lang="en-US" sz="2000" dirty="0">
                <a:cs typeface="Calibri"/>
              </a:rPr>
              <a:t>roughness?</a:t>
            </a:r>
          </a:p>
          <a:p>
            <a:pPr>
              <a:lnSpc>
                <a:spcPct val="100000"/>
              </a:lnSpc>
            </a:pPr>
            <a:r>
              <a:rPr lang="ru-RU" sz="2000" dirty="0">
                <a:cs typeface="Calibri"/>
              </a:rPr>
              <a:t>Нет, вычислим для какого-то количества с шагом</a:t>
            </a:r>
          </a:p>
          <a:p>
            <a:pPr>
              <a:lnSpc>
                <a:spcPct val="100000"/>
              </a:lnSpc>
            </a:pPr>
            <a:r>
              <a:rPr lang="ru-RU" sz="2000" dirty="0">
                <a:cs typeface="Calibri"/>
              </a:rPr>
              <a:t>Например, всего 5 для значений 0, 0.25, 0.5, 0.75, 1.0</a:t>
            </a:r>
          </a:p>
          <a:p>
            <a:pPr>
              <a:lnSpc>
                <a:spcPct val="100000"/>
              </a:lnSpc>
            </a:pPr>
            <a:r>
              <a:rPr lang="ru-RU" sz="2000" dirty="0">
                <a:cs typeface="Calibri"/>
              </a:rPr>
              <a:t>Для </a:t>
            </a:r>
            <a:r>
              <a:rPr lang="ru-RU" sz="2000" dirty="0" err="1">
                <a:cs typeface="Calibri"/>
              </a:rPr>
              <a:t>мипа</a:t>
            </a:r>
            <a:r>
              <a:rPr lang="ru-RU" sz="2000" dirty="0">
                <a:cs typeface="Calibri"/>
              </a:rPr>
              <a:t> 0 можно не считать интеграл, а просто скопировать </a:t>
            </a:r>
            <a:r>
              <a:rPr lang="en-US" sz="2000" dirty="0">
                <a:cs typeface="Calibri"/>
              </a:rPr>
              <a:t>environment map</a:t>
            </a:r>
            <a:endParaRPr lang="ru-RU" sz="2000" dirty="0">
              <a:cs typeface="Calibri"/>
            </a:endParaRPr>
          </a:p>
          <a:p>
            <a:pPr>
              <a:lnSpc>
                <a:spcPct val="100000"/>
              </a:lnSpc>
            </a:pPr>
            <a:r>
              <a:rPr lang="ru-RU" sz="2000" dirty="0">
                <a:cs typeface="Calibri"/>
              </a:rPr>
              <a:t>Все положим в кубическую текстуру с 5 </a:t>
            </a:r>
            <a:r>
              <a:rPr lang="ru-RU" sz="2000" dirty="0" err="1">
                <a:cs typeface="Calibri"/>
              </a:rPr>
              <a:t>мип</a:t>
            </a:r>
            <a:r>
              <a:rPr lang="ru-RU" sz="2000" dirty="0">
                <a:cs typeface="Calibri"/>
              </a:rPr>
              <a:t> уровнями и значения </a:t>
            </a:r>
            <a:r>
              <a:rPr lang="en-US" sz="2000" dirty="0">
                <a:cs typeface="Calibri"/>
              </a:rPr>
              <a:t>prefiltered color </a:t>
            </a:r>
            <a:r>
              <a:rPr lang="ru-RU" sz="2000" dirty="0">
                <a:cs typeface="Calibri"/>
              </a:rPr>
              <a:t>для промежуточных значений </a:t>
            </a:r>
            <a:r>
              <a:rPr lang="en-US" sz="2000" dirty="0">
                <a:cs typeface="Calibri"/>
              </a:rPr>
              <a:t>roughness </a:t>
            </a:r>
            <a:r>
              <a:rPr lang="ru-RU" sz="2000" dirty="0">
                <a:cs typeface="Calibri"/>
              </a:rPr>
              <a:t>будем получать при помощи обычной линейной </a:t>
            </a:r>
            <a:r>
              <a:rPr lang="en-US" sz="2000" dirty="0" err="1">
                <a:cs typeface="Calibri"/>
              </a:rPr>
              <a:t>mip</a:t>
            </a:r>
            <a:r>
              <a:rPr lang="en-US" sz="2000" dirty="0">
                <a:cs typeface="Calibri"/>
              </a:rPr>
              <a:t> </a:t>
            </a:r>
            <a:r>
              <a:rPr lang="ru-RU" sz="2000" dirty="0">
                <a:cs typeface="Calibri"/>
              </a:rPr>
              <a:t>фильтрации</a:t>
            </a:r>
          </a:p>
          <a:p>
            <a:pPr>
              <a:lnSpc>
                <a:spcPct val="100000"/>
              </a:lnSpc>
            </a:pPr>
            <a:r>
              <a:rPr lang="ru-RU" sz="2000" dirty="0">
                <a:cs typeface="Calibri"/>
              </a:rPr>
              <a:t>Эта текстура должна быть больше, чем </a:t>
            </a:r>
            <a:r>
              <a:rPr lang="en-US" sz="2000" dirty="0">
                <a:cs typeface="Calibri"/>
              </a:rPr>
              <a:t>irradiance map</a:t>
            </a:r>
            <a:r>
              <a:rPr lang="ru-RU" sz="2000" dirty="0">
                <a:cs typeface="Calibri"/>
              </a:rPr>
              <a:t>, например 128 на 128 пикселей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8616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ru-RU" dirty="0"/>
              <a:t>Вычисление </a:t>
            </a:r>
            <a:r>
              <a:rPr lang="en-US" dirty="0"/>
              <a:t>prefiltered color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5EA79-2747-4663-9DD7-388DB5EDF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432217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ru-RU" sz="2000" dirty="0">
                <a:cs typeface="Calibri"/>
              </a:rPr>
              <a:t>Должно выглядеть как-то так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24</a:t>
            </a:fld>
            <a:endParaRPr lang="en-US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15823F7-27AD-47AD-96A9-37BBD2DADB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0940" y="2783766"/>
            <a:ext cx="9450119" cy="3658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6638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 fontScale="90000"/>
          </a:bodyPr>
          <a:lstStyle/>
          <a:p>
            <a:r>
              <a:rPr lang="ru-RU" dirty="0"/>
              <a:t>Вычисление второй части суммы (</a:t>
            </a:r>
            <a:r>
              <a:rPr lang="en-US" dirty="0" err="1"/>
              <a:t>preintegrated</a:t>
            </a:r>
            <a:r>
              <a:rPr lang="en-US" dirty="0"/>
              <a:t> BRDF</a:t>
            </a:r>
            <a:r>
              <a:rPr lang="ru-RU" dirty="0"/>
              <a:t>)</a:t>
            </a:r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B5EA79-2747-4663-9DD7-388DB5EDF6F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53363" y="2176272"/>
                <a:ext cx="9367204" cy="4315968"/>
              </a:xfrm>
            </p:spPr>
            <p:txBody>
              <a:bodyPr vert="horz" lIns="91440" tIns="45720" rIns="91440" bIns="45720" rtlCol="0" anchor="t"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ru-RU" sz="2000" dirty="0">
                    <a:cs typeface="Calibri"/>
                  </a:rPr>
                  <a:t>Осталось вычислить интеграл по </a:t>
                </a:r>
                <a:r>
                  <a:rPr lang="en-US" sz="2000" dirty="0">
                    <a:cs typeface="Calibri"/>
                  </a:rPr>
                  <a:t>BRDF (</a:t>
                </a:r>
                <a:r>
                  <a:rPr lang="ru-RU" sz="2000" dirty="0">
                    <a:cs typeface="Calibri"/>
                  </a:rPr>
                  <a:t>без </a:t>
                </a:r>
                <a:r>
                  <a:rPr lang="en-US" sz="2000" dirty="0">
                    <a:cs typeface="Calibri"/>
                  </a:rPr>
                  <a:t>D)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ru-RU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</m:ctrlPr>
                        </m:fPr>
                        <m:num>
                          <m:r>
                            <a:rPr lang="ru-RU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1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𝑁</m:t>
                          </m:r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/>
                        </a:rPr>
                        <m:t>∗</m:t>
                      </m:r>
                      <m:nary>
                        <m:naryPr>
                          <m:chr m:val="∑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𝑘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=0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𝑁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−1</m:t>
                          </m:r>
                        </m:sup>
                        <m:e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𝐹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∗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𝐺</m:t>
                              </m:r>
                              <m:r>
                                <a:rPr lang="ru-RU" sz="2000" i="1">
                                  <a:latin typeface="Cambria Math" panose="02040503050406030204" pitchFamily="18" charset="0"/>
                                  <a:cs typeface="Calibri"/>
                                </a:rPr>
                                <m:t>∗</m:t>
                              </m:r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  <m:t>𝑜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/>
                                    </a:rPr>
                                    <m:t>∙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/>
                                    </a:rPr>
                                    <m:t>h</m:t>
                                  </m:r>
                                </m:e>
                              </m:d>
                            </m:num>
                            <m:den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  <m:t>𝑜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/>
                                    </a:rPr>
                                    <m:t>∙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/>
                                    </a:rPr>
                                    <m:t>𝑛</m:t>
                                  </m:r>
                                </m:e>
                              </m:d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∗</m:t>
                              </m:r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/>
                                    </a:rPr>
                                    <m:t>𝑛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/>
                                    </a:rPr>
                                    <m:t>∙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/>
                                    </a:rPr>
                                    <m:t>h</m:t>
                                  </m:r>
                                </m:e>
                              </m:d>
                            </m:den>
                          </m:f>
                        </m:e>
                      </m:nary>
                    </m:oMath>
                  </m:oMathPara>
                </a14:m>
                <a:endParaRPr lang="en-US" sz="2000" dirty="0">
                  <a:cs typeface="Calibri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ru-RU" sz="2000" dirty="0">
                    <a:cs typeface="Calibri"/>
                  </a:rPr>
                  <a:t>Подставим формулу аппроксимации функции Френеля и раскроем скобки</a:t>
                </a:r>
              </a:p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f>
                      <m:fPr>
                        <m:ctrlPr>
                          <a:rPr lang="ru-RU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</m:ctrlPr>
                      </m:fPr>
                      <m:num>
                        <m:r>
                          <a:rPr lang="ru-RU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𝑁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∗</m:t>
                    </m:r>
                    <m:nary>
                      <m:naryPr>
                        <m:chr m:val="∑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𝑘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=0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𝑁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−1</m:t>
                        </m:r>
                      </m:sup>
                      <m:e>
                        <m:f>
                          <m:f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</a:rPr>
                              <m:t>𝐹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</a:rPr>
                              <m:t>∗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</a:rPr>
                              <m:t>𝐺</m:t>
                            </m:r>
                            <m:r>
                              <a:rPr lang="ru-RU" sz="2000" i="1">
                                <a:latin typeface="Cambria Math" panose="02040503050406030204" pitchFamily="18" charset="0"/>
                                <a:cs typeface="Calibri"/>
                              </a:rPr>
                              <m:t>∗</m:t>
                            </m:r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cs typeface="Calibri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cs typeface="Calibri"/>
                                      </a:rPr>
                                      <m:t>𝑜</m:t>
                                    </m:r>
                                  </m:sub>
                                </m:s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</a:rPr>
                                  <m:t>∙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</a:rPr>
                                  <m:t>h</m:t>
                                </m:r>
                              </m:e>
                            </m:d>
                          </m:num>
                          <m:den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cs typeface="Calibri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cs typeface="Calibri"/>
                                      </a:rPr>
                                      <m:t>𝑜</m:t>
                                    </m:r>
                                  </m:sub>
                                </m:s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</a:rPr>
                                  <m:t>∙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</a:rPr>
                                  <m:t>𝑛</m:t>
                                </m:r>
                              </m:e>
                            </m:d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</a:rPr>
                              <m:t>∗</m:t>
                            </m:r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</a:rPr>
                                </m:ctrlPr>
                              </m:d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</a:rPr>
                                  <m:t>𝑛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</a:rPr>
                                  <m:t>∙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</a:rPr>
                                  <m:t>h</m:t>
                                </m:r>
                              </m:e>
                            </m:d>
                          </m:den>
                        </m:f>
                      </m:e>
                    </m:nary>
                    <m:r>
                      <a:rPr lang="ru-RU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=</m:t>
                    </m:r>
                    <m:f>
                      <m:fPr>
                        <m:ctrlPr>
                          <a:rPr lang="ru-RU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</m:ctrlPr>
                      </m:fPr>
                      <m:num>
                        <m:r>
                          <a:rPr lang="ru-RU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𝑁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∗</m:t>
                    </m:r>
                    <m:nary>
                      <m:naryPr>
                        <m:chr m:val="∑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𝑘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=0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𝑁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−1</m:t>
                        </m:r>
                      </m:sup>
                      <m:e>
                        <m:f>
                          <m:f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</a:rPr>
                            </m:ctrlPr>
                          </m:fPr>
                          <m:num>
                            <m:d>
                              <m:dPr>
                                <m:ctrlPr>
                                  <a:rPr lang="ru-RU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ru-RU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</a:rPr>
                                  <m:t>+</m:t>
                                </m:r>
                                <m:d>
                                  <m:d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</a:rPr>
                                      <m:t>1−</m:t>
                                    </m:r>
                                    <m:sSub>
                                      <m:sSubPr>
                                        <m:ctrlP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Calibri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Calibri"/>
                                          </a:rPr>
                                          <m:t>𝐹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Calibri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</a:rPr>
                                  <m:t>∗</m:t>
                                </m:r>
                                <m:sSup>
                                  <m:sSup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Calibri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Calibri"/>
                                          </a:rPr>
                                          <m:t>1−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2000" i="1">
                                                <a:latin typeface="Cambria Math" panose="02040503050406030204" pitchFamily="18" charset="0"/>
                                                <a:cs typeface="Calibri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0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Calibri"/>
                                              </a:rPr>
                                              <m:t>𝜔</m:t>
                                            </m:r>
                                          </m:e>
                                          <m:sub>
                                            <m:r>
                                              <a:rPr lang="en-US" sz="2000" i="1">
                                                <a:latin typeface="Cambria Math" panose="02040503050406030204" pitchFamily="18" charset="0"/>
                                                <a:cs typeface="Calibri"/>
                                              </a:rPr>
                                              <m:t>𝑜</m:t>
                                            </m:r>
                                          </m:sub>
                                        </m:sSub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Calibri"/>
                                          </a:rPr>
                                          <m:t>∙</m:t>
                                        </m:r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Calibri"/>
                                          </a:rPr>
                                          <m:t>h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</a:rPr>
                                      <m:t>5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</a:rPr>
                              <m:t>∗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</a:rPr>
                              <m:t>𝐺</m:t>
                            </m:r>
                            <m:r>
                              <a:rPr lang="ru-RU" sz="2000" i="1">
                                <a:latin typeface="Cambria Math" panose="02040503050406030204" pitchFamily="18" charset="0"/>
                                <a:cs typeface="Calibri"/>
                              </a:rPr>
                              <m:t>∗</m:t>
                            </m:r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cs typeface="Calibri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cs typeface="Calibri"/>
                                      </a:rPr>
                                      <m:t>𝑜</m:t>
                                    </m:r>
                                  </m:sub>
                                </m:s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</a:rPr>
                                  <m:t>∙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</a:rPr>
                                  <m:t>h</m:t>
                                </m:r>
                              </m:e>
                            </m:d>
                          </m:num>
                          <m:den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cs typeface="Calibri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cs typeface="Calibri"/>
                                      </a:rPr>
                                      <m:t>𝑜</m:t>
                                    </m:r>
                                  </m:sub>
                                </m:s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</a:rPr>
                                  <m:t>∙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</a:rPr>
                                  <m:t>𝑛</m:t>
                                </m:r>
                              </m:e>
                            </m:d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</a:rPr>
                              <m:t>∗</m:t>
                            </m:r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</a:rPr>
                                </m:ctrlPr>
                              </m:d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</a:rPr>
                                  <m:t>𝑛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</a:rPr>
                                  <m:t>∙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</a:rPr>
                                  <m:t>h</m:t>
                                </m:r>
                              </m:e>
                            </m:d>
                          </m:den>
                        </m:f>
                      </m:e>
                    </m:nary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𝐹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accent2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∗</m:t>
                    </m:r>
                    <m:f>
                      <m:fPr>
                        <m:ctrlPr>
                          <a:rPr lang="ru-RU" sz="2000" i="1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</m:ctrlPr>
                      </m:fPr>
                      <m:num>
                        <m:r>
                          <a:rPr lang="ru-RU" sz="2000" i="1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𝑁</m:t>
                        </m:r>
                      </m:den>
                    </m:f>
                    <m:r>
                      <a:rPr lang="en-US" sz="2000" i="1">
                        <a:solidFill>
                          <a:schemeClr val="accent2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∗</m:t>
                    </m:r>
                    <m:nary>
                      <m:naryPr>
                        <m:chr m:val="∑"/>
                        <m:ctrlPr>
                          <a:rPr lang="en-US" sz="2000" i="1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i="1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𝑘</m:t>
                        </m:r>
                        <m:r>
                          <a:rPr lang="en-US" sz="2000" i="1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=0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𝑁</m:t>
                        </m:r>
                        <m:r>
                          <a:rPr lang="en-US" sz="2000" i="1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−1</m:t>
                        </m:r>
                      </m:sup>
                      <m:e>
                        <m:f>
                          <m:fPr>
                            <m:ctrlPr>
                              <a:rPr lang="en-US" sz="2000" i="1">
                                <a:solidFill>
                                  <a:schemeClr val="accent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</a:rPr>
                            </m:ctrlPr>
                          </m:fPr>
                          <m:num>
                            <m:d>
                              <m:dPr>
                                <m:ctrlPr>
                                  <a:rPr lang="ru-RU" sz="2000" i="1">
                                    <a:solidFill>
                                      <a:schemeClr val="accent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solidFill>
                                      <a:schemeClr val="accent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</a:rPr>
                                  <m:t>1−</m:t>
                                </m:r>
                                <m:sSup>
                                  <m:sSupPr>
                                    <m:ctrlPr>
                                      <a:rPr lang="en-US" sz="2000" i="1">
                                        <a:solidFill>
                                          <a:schemeClr val="accent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sz="2000" i="1">
                                            <a:solidFill>
                                              <a:schemeClr val="accent2">
                                                <a:lumMod val="5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Calibri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000" i="1">
                                            <a:solidFill>
                                              <a:schemeClr val="accent2">
                                                <a:lumMod val="5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Calibri"/>
                                          </a:rPr>
                                          <m:t>1−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2000" i="1">
                                                <a:solidFill>
                                                  <a:schemeClr val="accent2">
                                                    <a:lumMod val="50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  <a:cs typeface="Calibri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000" i="1">
                                                <a:solidFill>
                                                  <a:schemeClr val="accent2">
                                                    <a:lumMod val="50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Calibri"/>
                                              </a:rPr>
                                              <m:t>𝜔</m:t>
                                            </m:r>
                                          </m:e>
                                          <m:sub>
                                            <m:r>
                                              <a:rPr lang="en-US" sz="2000" i="1">
                                                <a:solidFill>
                                                  <a:schemeClr val="accent2">
                                                    <a:lumMod val="50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  <a:cs typeface="Calibri"/>
                                              </a:rPr>
                                              <m:t>𝑜</m:t>
                                            </m:r>
                                          </m:sub>
                                        </m:sSub>
                                        <m:r>
                                          <a:rPr lang="en-US" sz="2000" i="1">
                                            <a:solidFill>
                                              <a:schemeClr val="accent2">
                                                <a:lumMod val="5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Calibri"/>
                                          </a:rPr>
                                          <m:t>∙</m:t>
                                        </m:r>
                                        <m:r>
                                          <a:rPr lang="en-US" sz="2000" i="1">
                                            <a:solidFill>
                                              <a:schemeClr val="accent2">
                                                <a:lumMod val="5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Calibri"/>
                                          </a:rPr>
                                          <m:t>h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US" sz="2000" i="1">
                                        <a:solidFill>
                                          <a:schemeClr val="accent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</a:rPr>
                                      <m:t>5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en-US" sz="2000" i="1">
                                <a:solidFill>
                                  <a:schemeClr val="accent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</a:rPr>
                              <m:t>∗</m:t>
                            </m:r>
                            <m:r>
                              <a:rPr lang="en-US" sz="2000" i="1">
                                <a:solidFill>
                                  <a:schemeClr val="accent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</a:rPr>
                              <m:t>𝐺</m:t>
                            </m:r>
                            <m:r>
                              <a:rPr lang="ru-RU" sz="2000" i="1">
                                <a:solidFill>
                                  <a:schemeClr val="accent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  <m:t>∗</m:t>
                            </m:r>
                            <m:d>
                              <m:dPr>
                                <m:ctrlPr>
                                  <a:rPr lang="en-US" sz="2000" i="1">
                                    <a:solidFill>
                                      <a:schemeClr val="accent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chemeClr val="accent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Calibri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chemeClr val="accent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solidFill>
                                          <a:schemeClr val="accent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Calibri"/>
                                      </a:rPr>
                                      <m:t>𝑜</m:t>
                                    </m:r>
                                  </m:sub>
                                </m:sSub>
                                <m:r>
                                  <a:rPr lang="en-US" sz="2000" i="1">
                                    <a:solidFill>
                                      <a:schemeClr val="accent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</a:rPr>
                                  <m:t>∙</m:t>
                                </m:r>
                                <m:r>
                                  <a:rPr lang="en-US" sz="2000" i="1">
                                    <a:solidFill>
                                      <a:schemeClr val="accent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</a:rPr>
                                  <m:t>h</m:t>
                                </m:r>
                              </m:e>
                            </m:d>
                          </m:num>
                          <m:den>
                            <m:d>
                              <m:dPr>
                                <m:ctrlPr>
                                  <a:rPr lang="en-US" sz="2000" i="1">
                                    <a:solidFill>
                                      <a:schemeClr val="accent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chemeClr val="accent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Calibri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chemeClr val="accent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solidFill>
                                          <a:schemeClr val="accent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Calibri"/>
                                      </a:rPr>
                                      <m:t>𝑜</m:t>
                                    </m:r>
                                  </m:sub>
                                </m:sSub>
                                <m:r>
                                  <a:rPr lang="en-US" sz="2000" i="1">
                                    <a:solidFill>
                                      <a:schemeClr val="accent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</a:rPr>
                                  <m:t>∙</m:t>
                                </m:r>
                                <m:r>
                                  <a:rPr lang="en-US" sz="2000" i="1">
                                    <a:solidFill>
                                      <a:schemeClr val="accent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</a:rPr>
                                  <m:t>𝑛</m:t>
                                </m:r>
                              </m:e>
                            </m:d>
                            <m:r>
                              <a:rPr lang="en-US" sz="2000" i="1">
                                <a:solidFill>
                                  <a:schemeClr val="accent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</a:rPr>
                              <m:t>∗</m:t>
                            </m:r>
                            <m:d>
                              <m:dPr>
                                <m:ctrlPr>
                                  <a:rPr lang="en-US" sz="2000" i="1">
                                    <a:solidFill>
                                      <a:schemeClr val="accent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</a:rPr>
                                </m:ctrlPr>
                              </m:dPr>
                              <m:e>
                                <m:r>
                                  <a:rPr lang="en-US" sz="2000" i="1">
                                    <a:solidFill>
                                      <a:schemeClr val="accent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</a:rPr>
                                  <m:t>𝑛</m:t>
                                </m:r>
                                <m:r>
                                  <a:rPr lang="en-US" sz="2000" i="1">
                                    <a:solidFill>
                                      <a:schemeClr val="accent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</a:rPr>
                                  <m:t>∙</m:t>
                                </m:r>
                                <m:r>
                                  <a:rPr lang="en-US" sz="2000" i="1">
                                    <a:solidFill>
                                      <a:schemeClr val="accent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</a:rPr>
                                  <m:t>h</m:t>
                                </m:r>
                              </m:e>
                            </m:d>
                          </m:den>
                        </m:f>
                      </m:e>
                    </m:nary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+</m:t>
                    </m:r>
                    <m:f>
                      <m:fPr>
                        <m:ctrlPr>
                          <a:rPr lang="ru-RU" sz="2000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</m:ctrlPr>
                      </m:fPr>
                      <m:num>
                        <m:r>
                          <a:rPr lang="ru-RU" sz="2000" i="1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𝑁</m:t>
                        </m:r>
                      </m:den>
                    </m:f>
                    <m:r>
                      <a:rPr lang="en-US" sz="2000" b="0" i="1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∗</m:t>
                    </m:r>
                    <m:nary>
                      <m:naryPr>
                        <m:chr m:val="∑"/>
                        <m:ctrlPr>
                          <a:rPr lang="en-US" sz="2000" i="1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i="1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𝑘</m:t>
                        </m:r>
                        <m:r>
                          <a:rPr lang="en-US" sz="2000" i="1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=0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𝑁</m:t>
                        </m:r>
                        <m:r>
                          <a:rPr lang="en-US" sz="2000" i="1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−1</m:t>
                        </m:r>
                      </m:sup>
                      <m:e>
                        <m:f>
                          <m:fPr>
                            <m:ctrlPr>
                              <a:rPr lang="en-US" sz="2000" i="1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2000" i="1">
                                    <a:solidFill>
                                      <a:schemeClr val="accent6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2000" i="1">
                                        <a:solidFill>
                                          <a:schemeClr val="accent6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i="1">
                                        <a:solidFill>
                                          <a:schemeClr val="accent6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</a:rPr>
                                      <m:t>1−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solidFill>
                                              <a:schemeClr val="accent6">
                                                <a:lumMod val="5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cs typeface="Calibri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>
                                            <a:solidFill>
                                              <a:schemeClr val="accent6">
                                                <a:lumMod val="5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Calibri"/>
                                          </a:rPr>
                                          <m:t>𝜔</m:t>
                                        </m:r>
                                      </m:e>
                                      <m:sub>
                                        <m:r>
                                          <a:rPr lang="en-US" sz="2000" i="1">
                                            <a:solidFill>
                                              <a:schemeClr val="accent6">
                                                <a:lumMod val="5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cs typeface="Calibri"/>
                                          </a:rPr>
                                          <m:t>𝑜</m:t>
                                        </m:r>
                                      </m:sub>
                                    </m:sSub>
                                    <m:r>
                                      <a:rPr lang="en-US" sz="2000" i="1">
                                        <a:solidFill>
                                          <a:schemeClr val="accent6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</a:rPr>
                                      <m:t>∙</m:t>
                                    </m:r>
                                    <m:r>
                                      <a:rPr lang="en-US" sz="2000" i="1">
                                        <a:solidFill>
                                          <a:schemeClr val="accent6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</a:rPr>
                                      <m:t>h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sz="2000" i="1">
                                    <a:solidFill>
                                      <a:schemeClr val="accent6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</a:rPr>
                                  <m:t>5</m:t>
                                </m:r>
                              </m:sup>
                            </m:sSup>
                            <m:r>
                              <a:rPr lang="en-US" sz="2000" i="1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</a:rPr>
                              <m:t>∗</m:t>
                            </m:r>
                            <m:r>
                              <a:rPr lang="en-US" sz="2000" i="1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</a:rPr>
                              <m:t>𝐺</m:t>
                            </m:r>
                            <m:r>
                              <a:rPr lang="ru-RU" sz="2000" i="1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  <m:t>∗</m:t>
                            </m:r>
                            <m:d>
                              <m:dPr>
                                <m:ctrlPr>
                                  <a:rPr lang="en-US" sz="2000" i="1">
                                    <a:solidFill>
                                      <a:schemeClr val="accent6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chemeClr val="accent6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Calibri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chemeClr val="accent6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solidFill>
                                          <a:schemeClr val="accent6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Calibri"/>
                                      </a:rPr>
                                      <m:t>𝑜</m:t>
                                    </m:r>
                                  </m:sub>
                                </m:sSub>
                                <m:r>
                                  <a:rPr lang="en-US" sz="2000" i="1">
                                    <a:solidFill>
                                      <a:schemeClr val="accent6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</a:rPr>
                                  <m:t>∙</m:t>
                                </m:r>
                                <m:r>
                                  <a:rPr lang="en-US" sz="2000" i="1">
                                    <a:solidFill>
                                      <a:schemeClr val="accent6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</a:rPr>
                                  <m:t>h</m:t>
                                </m:r>
                              </m:e>
                            </m:d>
                          </m:num>
                          <m:den>
                            <m:d>
                              <m:dPr>
                                <m:ctrlPr>
                                  <a:rPr lang="en-US" sz="2000" i="1">
                                    <a:solidFill>
                                      <a:schemeClr val="accent6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chemeClr val="accent6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Calibri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chemeClr val="accent6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solidFill>
                                          <a:schemeClr val="accent6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Calibri"/>
                                      </a:rPr>
                                      <m:t>𝑜</m:t>
                                    </m:r>
                                  </m:sub>
                                </m:sSub>
                                <m:r>
                                  <a:rPr lang="en-US" sz="2000" i="1">
                                    <a:solidFill>
                                      <a:schemeClr val="accent6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</a:rPr>
                                  <m:t>∙</m:t>
                                </m:r>
                                <m:r>
                                  <a:rPr lang="en-US" sz="2000" i="1">
                                    <a:solidFill>
                                      <a:schemeClr val="accent6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</a:rPr>
                                  <m:t>𝑛</m:t>
                                </m:r>
                              </m:e>
                            </m:d>
                            <m:r>
                              <a:rPr lang="en-US" sz="2000" i="1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</a:rPr>
                              <m:t>∗</m:t>
                            </m:r>
                            <m:d>
                              <m:dPr>
                                <m:ctrlPr>
                                  <a:rPr lang="en-US" sz="2000" i="1">
                                    <a:solidFill>
                                      <a:schemeClr val="accent6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</a:rPr>
                                </m:ctrlPr>
                              </m:dPr>
                              <m:e>
                                <m:r>
                                  <a:rPr lang="en-US" sz="2000" i="1">
                                    <a:solidFill>
                                      <a:schemeClr val="accent6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</a:rPr>
                                  <m:t>𝑛</m:t>
                                </m:r>
                                <m:r>
                                  <a:rPr lang="en-US" sz="2000" i="1">
                                    <a:solidFill>
                                      <a:schemeClr val="accent6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</a:rPr>
                                  <m:t>∙</m:t>
                                </m:r>
                                <m:r>
                                  <a:rPr lang="en-US" sz="2000" i="1">
                                    <a:solidFill>
                                      <a:schemeClr val="accent6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</a:rPr>
                                  <m:t>h</m:t>
                                </m:r>
                              </m:e>
                            </m:d>
                          </m:den>
                        </m:f>
                      </m:e>
                    </m:nary>
                  </m:oMath>
                </a14:m>
                <a:endParaRPr lang="en-US" sz="2000" dirty="0">
                  <a:cs typeface="Calibri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ru-RU" sz="2000" dirty="0">
                    <a:cs typeface="Calibri"/>
                  </a:rPr>
                  <a:t>Получилось, что мы выразили оставшуюся часть значения </a:t>
                </a:r>
                <a:r>
                  <a:rPr lang="en-US" sz="2000" dirty="0">
                    <a:cs typeface="Calibri"/>
                  </a:rPr>
                  <a:t>BRDF </a:t>
                </a:r>
                <a:r>
                  <a:rPr lang="ru-RU" sz="2000" dirty="0">
                    <a:cs typeface="Calibri"/>
                  </a:rPr>
                  <a:t>через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 smtClean="0"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/>
                          </a:rPr>
                          <m:t>𝐹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/>
                          </a:rPr>
                          <m:t>0</m:t>
                        </m:r>
                      </m:sub>
                    </m:sSub>
                  </m:oMath>
                </a14:m>
                <a:r>
                  <a:rPr lang="ru-RU" sz="2000" dirty="0">
                    <a:cs typeface="Calibri"/>
                  </a:rPr>
                  <a:t>, которое приходит из настроек материала, и коэффициенты, которые мы можем заранее посчитать (проинтегрировать)</a:t>
                </a:r>
                <a:endParaRPr lang="en-US" sz="2000" dirty="0">
                  <a:cs typeface="Calibri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ru-RU" sz="2000" dirty="0">
                  <a:cs typeface="Calibri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B5EA79-2747-4663-9DD7-388DB5EDF6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53363" y="2176272"/>
                <a:ext cx="9367204" cy="4315968"/>
              </a:xfrm>
              <a:blipFill>
                <a:blip r:embed="rId3"/>
                <a:stretch>
                  <a:fillRect l="-586" t="-706" r="-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8450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ru-RU" dirty="0"/>
              <a:t>Вычисление </a:t>
            </a:r>
            <a:r>
              <a:rPr lang="en-US" dirty="0" err="1"/>
              <a:t>preintegrated</a:t>
            </a:r>
            <a:r>
              <a:rPr lang="en-US" dirty="0"/>
              <a:t> BRDF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B5EA79-2747-4663-9DD7-388DB5EDF6F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53363" y="2176272"/>
                <a:ext cx="9367204" cy="4315968"/>
              </a:xfrm>
            </p:spPr>
            <p:txBody>
              <a:bodyPr vert="horz" lIns="91440" tIns="45720" rIns="91440" bIns="45720" rtlCol="0" anchor="t"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000" dirty="0">
                    <a:cs typeface="Calibri"/>
                  </a:rPr>
                  <a:t>Preintegrated BRDF – 2D </a:t>
                </a:r>
                <a:r>
                  <a:rPr lang="ru-RU" sz="2000" dirty="0">
                    <a:cs typeface="Calibri"/>
                  </a:rPr>
                  <a:t>текстура, отображающая зависимость двух коэффициентов от </a:t>
                </a:r>
                <a:r>
                  <a:rPr lang="en-US" sz="2000" dirty="0">
                    <a:cs typeface="Calibri"/>
                  </a:rPr>
                  <a:t>roughness (</a:t>
                </a:r>
                <a:r>
                  <a:rPr lang="ru-RU" sz="2000" dirty="0">
                    <a:cs typeface="Calibri"/>
                  </a:rPr>
                  <a:t>от 0 до 1</a:t>
                </a:r>
                <a:r>
                  <a:rPr lang="en-US" sz="2000" dirty="0">
                    <a:cs typeface="Calibri"/>
                  </a:rPr>
                  <a:t>)</a:t>
                </a:r>
                <a:r>
                  <a:rPr lang="ru-RU" sz="2000" dirty="0">
                    <a:cs typeface="Calibri"/>
                  </a:rPr>
                  <a:t> и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/>
                              </a:rPr>
                              <m:t>𝑜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∙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𝑛</m:t>
                        </m:r>
                      </m:e>
                    </m:d>
                  </m:oMath>
                </a14:m>
                <a:r>
                  <a:rPr lang="ru-RU" sz="2000" dirty="0">
                    <a:cs typeface="Calibri"/>
                  </a:rPr>
                  <a:t> (тоже от 0 до 1)</a:t>
                </a:r>
              </a:p>
              <a:p>
                <a:pPr>
                  <a:lnSpc>
                    <a:spcPct val="100000"/>
                  </a:lnSpc>
                </a:pPr>
                <a:r>
                  <a:rPr lang="ru-RU" sz="2000" dirty="0">
                    <a:cs typeface="Calibri"/>
                  </a:rPr>
                  <a:t>Собственно, применим тот же подход, что и при вычислении </a:t>
                </a:r>
                <a:r>
                  <a:rPr lang="en-US" sz="2000" dirty="0">
                    <a:cs typeface="Calibri"/>
                  </a:rPr>
                  <a:t>prefiltered color</a:t>
                </a:r>
              </a:p>
              <a:p>
                <a:pPr>
                  <a:lnSpc>
                    <a:spcPct val="100000"/>
                  </a:lnSpc>
                </a:pPr>
                <a:r>
                  <a:rPr lang="ru-RU" sz="2000" dirty="0">
                    <a:cs typeface="Calibri"/>
                  </a:rPr>
                  <a:t>Сгенерируем последовательность псевдослучайных векторов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  <a:cs typeface="Calibri"/>
                      </a:rPr>
                      <m:t>h</m:t>
                    </m:r>
                  </m:oMath>
                </a14:m>
                <a:r>
                  <a:rPr lang="ru-RU" sz="2000" dirty="0">
                    <a:cs typeface="Calibri"/>
                  </a:rPr>
                  <a:t>, получим из них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  <a:cs typeface="Calibri"/>
                      </a:rPr>
                      <m:t>𝑙</m:t>
                    </m:r>
                  </m:oMath>
                </a14:m>
                <a:r>
                  <a:rPr lang="ru-RU" sz="2000" dirty="0">
                    <a:cs typeface="Calibri"/>
                  </a:rPr>
                  <a:t>, а из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/>
                              </a:rPr>
                              <m:t>𝑜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∙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𝑛</m:t>
                        </m:r>
                      </m:e>
                    </m:d>
                  </m:oMath>
                </a14:m>
                <a:r>
                  <a:rPr lang="ru-RU" sz="2000" dirty="0">
                    <a:cs typeface="Calibri"/>
                  </a:rPr>
                  <a:t> вектор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𝜔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/>
                          </a:rPr>
                          <m:t>𝑜</m:t>
                        </m:r>
                      </m:sub>
                    </m:sSub>
                  </m:oMath>
                </a14:m>
                <a:r>
                  <a:rPr lang="ru-RU" sz="2000" dirty="0">
                    <a:cs typeface="Calibri"/>
                  </a:rPr>
                  <a:t> (он же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  <a:cs typeface="Calibri"/>
                      </a:rPr>
                      <m:t>𝑣</m:t>
                    </m:r>
                  </m:oMath>
                </a14:m>
                <a:r>
                  <a:rPr lang="ru-RU" sz="2000" dirty="0">
                    <a:cs typeface="Calibri"/>
                  </a:rPr>
                  <a:t>), приняв, что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  <a:cs typeface="Calibri"/>
                      </a:rPr>
                      <m:t>𝑛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  <a:cs typeface="Calibri"/>
                      </a:rPr>
                      <m:t>=(0,1,0)</m:t>
                    </m:r>
                  </m:oMath>
                </a14:m>
                <a:r>
                  <a:rPr lang="ru-RU" sz="2000" dirty="0">
                    <a:cs typeface="Calibri"/>
                  </a:rPr>
                  <a:t>, поскольку нам достаточно посчитать значение </a:t>
                </a:r>
                <a:r>
                  <a:rPr lang="en-US" sz="2000" dirty="0">
                    <a:cs typeface="Calibri"/>
                  </a:rPr>
                  <a:t>BRDF </a:t>
                </a:r>
                <a:r>
                  <a:rPr lang="ru-RU" sz="2000" dirty="0">
                    <a:cs typeface="Calibri"/>
                  </a:rPr>
                  <a:t>прямо в касательном пространстве</a:t>
                </a:r>
                <a:endParaRPr lang="en-US" sz="2000" dirty="0">
                  <a:cs typeface="Calibri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ru-RU" sz="2000" dirty="0">
                    <a:cs typeface="Calibri"/>
                  </a:rPr>
                  <a:t>Нужно вывести полноэкранный квадрат, с координатами (-1,-1) на (1,1). Значения для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/>
                              </a:rPr>
                              <m:t>𝑜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∙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sz="2000" dirty="0">
                    <a:cs typeface="Calibri"/>
                  </a:rPr>
                  <a:t> </a:t>
                </a:r>
                <a:r>
                  <a:rPr lang="ru-RU" sz="2000" dirty="0">
                    <a:cs typeface="Calibri"/>
                  </a:rPr>
                  <a:t>и </a:t>
                </a:r>
                <a:r>
                  <a:rPr lang="en-US" sz="2000" dirty="0">
                    <a:cs typeface="Calibri"/>
                  </a:rPr>
                  <a:t>roughness </a:t>
                </a:r>
                <a:r>
                  <a:rPr lang="ru-RU" sz="2000" dirty="0">
                    <a:cs typeface="Calibri"/>
                  </a:rPr>
                  <a:t>можно передать через текстурные координаты для углов. Но это должны быть (0, 1) и (1, 0)</a:t>
                </a:r>
                <a:endParaRPr lang="en-US" sz="2000" dirty="0">
                  <a:cs typeface="Calibri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ru-RU" sz="2000" dirty="0">
                  <a:cs typeface="Calibri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B5EA79-2747-4663-9DD7-388DB5EDF6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53363" y="2176272"/>
                <a:ext cx="9367204" cy="4315968"/>
              </a:xfrm>
              <a:blipFill>
                <a:blip r:embed="rId2"/>
                <a:stretch>
                  <a:fillRect l="-586" t="-706" r="-11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3762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ru-RU" dirty="0"/>
              <a:t>Вычисление </a:t>
            </a:r>
            <a:r>
              <a:rPr lang="en-US" dirty="0" err="1"/>
              <a:t>preintegrated</a:t>
            </a:r>
            <a:r>
              <a:rPr lang="en-US" dirty="0"/>
              <a:t> BRDF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B5EA79-2747-4663-9DD7-388DB5EDF6F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53363" y="2176272"/>
                <a:ext cx="9367204" cy="4315968"/>
              </a:xfrm>
            </p:spPr>
            <p:txBody>
              <a:bodyPr vert="horz" lIns="91440" tIns="45720" rIns="91440" bIns="45720" rtlCol="0" anchor="t"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ru-RU" sz="2000" dirty="0">
                    <a:cs typeface="Calibri"/>
                  </a:rPr>
                  <a:t>Нам потребуется вычислить значение функции </a:t>
                </a:r>
                <a:r>
                  <a:rPr lang="en-US" sz="2000" dirty="0" err="1">
                    <a:cs typeface="Calibri"/>
                  </a:rPr>
                  <a:t>GeometrySmith</a:t>
                </a:r>
                <a:endParaRPr lang="ru-RU" sz="2000" dirty="0">
                  <a:cs typeface="Calibri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𝑠𝑢𝑏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𝑠𝑢𝑏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𝑆𝑐h𝑙𝑖𝑐𝑘𝐺𝐺𝑋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𝑆𝑐h𝑙𝑖𝑐𝑘𝐺𝐺𝑋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</m:oMath>
                  </m:oMathPara>
                </a14:m>
                <a:endParaRPr lang="ru-RU" sz="2000" dirty="0">
                  <a:cs typeface="Calibri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𝑆𝑐h𝑙𝑖𝑐𝑘𝐺𝐺𝑋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ru-RU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num>
                        <m:den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</m:oMath>
                  </m:oMathPara>
                </a14:m>
                <a:endParaRPr lang="ru-RU" sz="2000" dirty="0">
                  <a:cs typeface="Calibri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ru-RU" sz="2000" dirty="0">
                    <a:cs typeface="Calibri"/>
                  </a:rPr>
                  <a:t>Нужно учесть, что для </a:t>
                </a:r>
                <a:r>
                  <a:rPr lang="en-US" sz="2000" dirty="0">
                    <a:cs typeface="Calibri"/>
                  </a:rPr>
                  <a:t>image based </a:t>
                </a:r>
                <a:r>
                  <a:rPr lang="ru-RU" sz="2000" dirty="0">
                    <a:cs typeface="Calibri"/>
                  </a:rPr>
                  <a:t>освещения оно считается иначе</a:t>
                </a:r>
              </a:p>
              <a:p>
                <a:pPr>
                  <a:lnSpc>
                    <a:spcPct val="100000"/>
                  </a:lnSpc>
                </a:pPr>
                <a:r>
                  <a:rPr lang="ru-RU" sz="2000" dirty="0">
                    <a:cs typeface="Calibri"/>
                  </a:rPr>
                  <a:t>Коэффициент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  <a:cs typeface="Calibri"/>
                      </a:rPr>
                      <m:t>𝑘</m:t>
                    </m:r>
                  </m:oMath>
                </a14:m>
                <a:r>
                  <a:rPr lang="en-US" sz="2000" dirty="0">
                    <a:cs typeface="Calibri"/>
                  </a:rPr>
                  <a:t> </a:t>
                </a:r>
                <a:r>
                  <a:rPr lang="ru-RU" sz="2000" dirty="0">
                    <a:cs typeface="Calibri"/>
                  </a:rPr>
                  <a:t>для </a:t>
                </a:r>
                <a:r>
                  <a:rPr lang="en-US" sz="2000" dirty="0">
                    <a:cs typeface="Calibri"/>
                  </a:rPr>
                  <a:t>IBL</a:t>
                </a:r>
                <a:r>
                  <a:rPr lang="ru-RU" sz="2000" dirty="0">
                    <a:cs typeface="Calibri"/>
                  </a:rPr>
                  <a:t> считается по формуле</a:t>
                </a:r>
              </a:p>
              <a:p>
                <a:pPr lvl="1"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𝜶</m:t>
                            </m:r>
                          </m:e>
                          <m:sup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num>
                      <m:den>
                        <m:r>
                          <a:rPr lang="ru-RU" sz="20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</m:oMath>
                </a14:m>
                <a:endParaRPr lang="ru-RU" sz="2000" b="1" dirty="0">
                  <a:cs typeface="Calibri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ru-RU" sz="2000" dirty="0">
                    <a:cs typeface="Calibri"/>
                  </a:rPr>
                  <a:t>А не</a:t>
                </a:r>
              </a:p>
              <a:p>
                <a:pPr lvl="1"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0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000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en-US" sz="2000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+1)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8</m:t>
                        </m:r>
                      </m:den>
                    </m:f>
                  </m:oMath>
                </a14:m>
                <a:endParaRPr lang="en-US" sz="2000" dirty="0">
                  <a:cs typeface="Calibri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ru-RU" sz="2000" dirty="0">
                  <a:cs typeface="Calibri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B5EA79-2747-4663-9DD7-388DB5EDF6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53363" y="2176272"/>
                <a:ext cx="9367204" cy="4315968"/>
              </a:xfrm>
              <a:blipFill>
                <a:blip r:embed="rId2"/>
                <a:stretch>
                  <a:fillRect l="-586" t="-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0517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ru-RU" dirty="0"/>
              <a:t>Вычисление </a:t>
            </a:r>
            <a:r>
              <a:rPr lang="en-US" dirty="0" err="1"/>
              <a:t>preintegrated</a:t>
            </a:r>
            <a:r>
              <a:rPr lang="en-US" dirty="0"/>
              <a:t> BRDF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5EA79-2747-4663-9DD7-388DB5EDF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4315968"/>
          </a:xfrm>
        </p:spPr>
        <p:txBody>
          <a:bodyPr vert="horz" lIns="91440" tIns="45720" rIns="91440" bIns="45720" rtlCol="0" anchor="t">
            <a:normAutofit fontScale="70000" lnSpcReduction="20000"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float2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880000"/>
                </a:solidFill>
                <a:latin typeface="Consolas" panose="020B0609020204030204" pitchFamily="49" charset="0"/>
              </a:rPr>
              <a:t>IntegrateBRDF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float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80"/>
                </a:solidFill>
                <a:latin typeface="Consolas" panose="020B0609020204030204" pitchFamily="49" charset="0"/>
              </a:rPr>
              <a:t>NdotV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float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80"/>
                </a:solidFill>
                <a:latin typeface="Consolas" panose="020B0609020204030204" pitchFamily="49" charset="0"/>
              </a:rPr>
              <a:t>roughness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ru-RU" sz="1800" dirty="0">
                <a:solidFill>
                  <a:srgbClr val="008000"/>
                </a:solidFill>
                <a:latin typeface="Consolas" panose="020B0609020204030204" pitchFamily="49" charset="0"/>
              </a:rPr>
              <a:t>// Вычисляем V по </a:t>
            </a:r>
            <a:r>
              <a:rPr lang="ru-RU" sz="1800" dirty="0" err="1">
                <a:solidFill>
                  <a:srgbClr val="008000"/>
                </a:solidFill>
                <a:latin typeface="Consolas" panose="020B0609020204030204" pitchFamily="49" charset="0"/>
              </a:rPr>
              <a:t>NdotV</a:t>
            </a:r>
            <a:r>
              <a:rPr lang="ru-RU" sz="1800" dirty="0">
                <a:solidFill>
                  <a:srgbClr val="008000"/>
                </a:solidFill>
                <a:latin typeface="Consolas" panose="020B0609020204030204" pitchFamily="49" charset="0"/>
              </a:rPr>
              <a:t>, считая, что N=(0,1,0)</a:t>
            </a:r>
            <a:endParaRPr lang="ru-RU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   float3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80"/>
                </a:solidFill>
                <a:latin typeface="Consolas" panose="020B0609020204030204" pitchFamily="49" charset="0"/>
              </a:rPr>
              <a:t>V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80"/>
                </a:solidFill>
                <a:latin typeface="Consolas" panose="020B0609020204030204" pitchFamily="49" charset="0"/>
              </a:rPr>
              <a:t>   </a:t>
            </a:r>
            <a:r>
              <a:rPr lang="en-US" sz="1800" dirty="0" err="1">
                <a:solidFill>
                  <a:srgbClr val="000080"/>
                </a:solidFill>
                <a:latin typeface="Consolas" panose="020B0609020204030204" pitchFamily="49" charset="0"/>
              </a:rPr>
              <a:t>V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0080"/>
                </a:solidFill>
                <a:latin typeface="Consolas" panose="020B0609020204030204" pitchFamily="49" charset="0"/>
              </a:rPr>
              <a:t>x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800" i="1" dirty="0">
                <a:solidFill>
                  <a:srgbClr val="880000"/>
                </a:solidFill>
                <a:latin typeface="Consolas" panose="020B0609020204030204" pitchFamily="49" charset="0"/>
              </a:rPr>
              <a:t>sqrt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(1.0 - 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NdotV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* 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NdotV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800" i="0" dirty="0">
                <a:solidFill>
                  <a:srgbClr val="000080"/>
                </a:solidFill>
                <a:latin typeface="Consolas" panose="020B0609020204030204" pitchFamily="49" charset="0"/>
              </a:rPr>
              <a:t>   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V</a:t>
            </a:r>
            <a:r>
              <a:rPr lang="en-US" sz="1800" i="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0080"/>
                </a:solidFill>
                <a:latin typeface="Consolas" panose="020B0609020204030204" pitchFamily="49" charset="0"/>
              </a:rPr>
              <a:t>z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= 0.0;</a:t>
            </a:r>
          </a:p>
          <a:p>
            <a:pPr marL="0" indent="0">
              <a:buNone/>
            </a:pPr>
            <a:r>
              <a:rPr lang="en-US" sz="1800" i="0" dirty="0">
                <a:solidFill>
                  <a:srgbClr val="000080"/>
                </a:solidFill>
                <a:latin typeface="Consolas" panose="020B0609020204030204" pitchFamily="49" charset="0"/>
              </a:rPr>
              <a:t>   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V</a:t>
            </a:r>
            <a:r>
              <a:rPr lang="en-US" sz="1800" i="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0080"/>
                </a:solidFill>
                <a:latin typeface="Consolas" panose="020B0609020204030204" pitchFamily="49" charset="0"/>
              </a:rPr>
              <a:t>y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NdotV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i="0" dirty="0">
                <a:solidFill>
                  <a:srgbClr val="008000"/>
                </a:solidFill>
                <a:latin typeface="Consolas" panose="020B0609020204030204" pitchFamily="49" charset="0"/>
              </a:rPr>
              <a:t>   </a:t>
            </a:r>
            <a:r>
              <a:rPr lang="ru-RU" sz="1800" i="0" dirty="0">
                <a:solidFill>
                  <a:srgbClr val="008000"/>
                </a:solidFill>
                <a:latin typeface="Consolas" panose="020B0609020204030204" pitchFamily="49" charset="0"/>
              </a:rPr>
              <a:t>// </a:t>
            </a:r>
            <a:r>
              <a:rPr lang="ru-RU" sz="1800" i="0" dirty="0" err="1">
                <a:solidFill>
                  <a:srgbClr val="008000"/>
                </a:solidFill>
                <a:latin typeface="Consolas" panose="020B0609020204030204" pitchFamily="49" charset="0"/>
              </a:rPr>
              <a:t>Кэффициенты</a:t>
            </a:r>
            <a:r>
              <a:rPr lang="ru-RU" sz="1800" i="0" dirty="0">
                <a:solidFill>
                  <a:srgbClr val="008000"/>
                </a:solidFill>
                <a:latin typeface="Consolas" panose="020B0609020204030204" pitchFamily="49" charset="0"/>
              </a:rPr>
              <a:t>, которые хотим посчитать</a:t>
            </a:r>
            <a:endParaRPr lang="ru-RU" sz="1800" i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i="0" dirty="0">
                <a:solidFill>
                  <a:srgbClr val="0000FF"/>
                </a:solidFill>
                <a:latin typeface="Consolas" panose="020B0609020204030204" pitchFamily="49" charset="0"/>
              </a:rPr>
              <a:t>   float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i="0" dirty="0">
                <a:solidFill>
                  <a:srgbClr val="000080"/>
                </a:solidFill>
                <a:latin typeface="Consolas" panose="020B0609020204030204" pitchFamily="49" charset="0"/>
              </a:rPr>
              <a:t>A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= 0.0;</a:t>
            </a:r>
          </a:p>
          <a:p>
            <a:pPr marL="0" indent="0">
              <a:buNone/>
            </a:pPr>
            <a:r>
              <a:rPr lang="en-US" sz="1800" i="0" dirty="0">
                <a:solidFill>
                  <a:srgbClr val="0000FF"/>
                </a:solidFill>
                <a:latin typeface="Consolas" panose="020B0609020204030204" pitchFamily="49" charset="0"/>
              </a:rPr>
              <a:t>   float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i="0" dirty="0">
                <a:solidFill>
                  <a:srgbClr val="000080"/>
                </a:solidFill>
                <a:latin typeface="Consolas" panose="020B0609020204030204" pitchFamily="49" charset="0"/>
              </a:rPr>
              <a:t>B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= 0.0;</a:t>
            </a:r>
          </a:p>
          <a:p>
            <a:pPr marL="0" indent="0">
              <a:buNone/>
            </a:pPr>
            <a:r>
              <a:rPr lang="en-US" sz="1800" i="0" dirty="0">
                <a:solidFill>
                  <a:srgbClr val="0000FF"/>
                </a:solidFill>
                <a:latin typeface="Consolas" panose="020B0609020204030204" pitchFamily="49" charset="0"/>
              </a:rPr>
              <a:t>   float3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i="0" dirty="0">
                <a:solidFill>
                  <a:srgbClr val="000080"/>
                </a:solidFill>
                <a:latin typeface="Consolas" panose="020B0609020204030204" pitchFamily="49" charset="0"/>
              </a:rPr>
              <a:t>N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800" i="0" dirty="0">
                <a:solidFill>
                  <a:srgbClr val="0000FF"/>
                </a:solidFill>
                <a:latin typeface="Consolas" panose="020B0609020204030204" pitchFamily="49" charset="0"/>
              </a:rPr>
              <a:t>float3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(0.0, 1.0, 0.0);</a:t>
            </a:r>
            <a:endParaRPr lang="ru-RU" sz="1800" i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ru-RU" sz="1800" i="0" dirty="0">
                <a:solidFill>
                  <a:srgbClr val="008000"/>
                </a:solidFill>
                <a:latin typeface="Consolas" panose="020B0609020204030204" pitchFamily="49" charset="0"/>
              </a:rPr>
              <a:t>// Генерация псевдослучайных </a:t>
            </a:r>
            <a:r>
              <a:rPr lang="en-US" sz="1800" i="0" dirty="0">
                <a:solidFill>
                  <a:srgbClr val="008000"/>
                </a:solidFill>
                <a:latin typeface="Consolas" panose="020B0609020204030204" pitchFamily="49" charset="0"/>
              </a:rPr>
              <a:t>H</a:t>
            </a:r>
            <a:endParaRPr lang="en-US" sz="1800" i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i="0" dirty="0">
                <a:solidFill>
                  <a:srgbClr val="0000FF"/>
                </a:solidFill>
                <a:latin typeface="Consolas" panose="020B0609020204030204" pitchFamily="49" charset="0"/>
              </a:rPr>
              <a:t>   static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i="0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i="0" dirty="0" err="1">
                <a:solidFill>
                  <a:srgbClr val="000000"/>
                </a:solidFill>
                <a:latin typeface="Consolas" panose="020B0609020204030204" pitchFamily="49" charset="0"/>
              </a:rPr>
              <a:t>uint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i="0" dirty="0">
                <a:solidFill>
                  <a:srgbClr val="000080"/>
                </a:solidFill>
                <a:latin typeface="Consolas" panose="020B0609020204030204" pitchFamily="49" charset="0"/>
              </a:rPr>
              <a:t>SAMPLE_COUNT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= 1024u;</a:t>
            </a:r>
          </a:p>
          <a:p>
            <a:pPr marL="0" indent="0">
              <a:buNone/>
            </a:pPr>
            <a:r>
              <a:rPr lang="en-US" sz="1800" i="0" dirty="0">
                <a:solidFill>
                  <a:srgbClr val="0000FF"/>
                </a:solidFill>
                <a:latin typeface="Consolas" panose="020B0609020204030204" pitchFamily="49" charset="0"/>
              </a:rPr>
              <a:t>   for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800" i="0" dirty="0" err="1">
                <a:solidFill>
                  <a:srgbClr val="000000"/>
                </a:solidFill>
                <a:latin typeface="Consolas" panose="020B0609020204030204" pitchFamily="49" charset="0"/>
              </a:rPr>
              <a:t>uint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i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= 0u; 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i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&lt; </a:t>
            </a:r>
            <a:r>
              <a:rPr lang="en-US" sz="1800" i="0" dirty="0">
                <a:solidFill>
                  <a:srgbClr val="000080"/>
                </a:solidFill>
                <a:latin typeface="Consolas" panose="020B0609020204030204" pitchFamily="49" charset="0"/>
              </a:rPr>
              <a:t>SAMPLE_COUNT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; ++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i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r>
              <a:rPr lang="ru-RU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i="0" dirty="0">
                <a:solidFill>
                  <a:srgbClr val="0000FF"/>
                </a:solidFill>
                <a:latin typeface="Consolas" panose="020B0609020204030204" pitchFamily="49" charset="0"/>
              </a:rPr>
              <a:t>      float2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i="0" dirty="0">
                <a:solidFill>
                  <a:srgbClr val="000080"/>
                </a:solidFill>
                <a:latin typeface="Consolas" panose="020B0609020204030204" pitchFamily="49" charset="0"/>
              </a:rPr>
              <a:t>Xi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= Hammersley(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i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800" i="0" dirty="0">
                <a:solidFill>
                  <a:srgbClr val="000080"/>
                </a:solidFill>
                <a:latin typeface="Consolas" panose="020B0609020204030204" pitchFamily="49" charset="0"/>
              </a:rPr>
              <a:t>SAMPLE_COUNT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pt-BR" sz="1800" i="0" dirty="0">
                <a:solidFill>
                  <a:srgbClr val="0000FF"/>
                </a:solidFill>
                <a:latin typeface="Consolas" panose="020B0609020204030204" pitchFamily="49" charset="0"/>
              </a:rPr>
              <a:t>      float3</a:t>
            </a:r>
            <a:r>
              <a:rPr lang="pt-BR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sz="1800" i="0" dirty="0">
                <a:solidFill>
                  <a:srgbClr val="000080"/>
                </a:solidFill>
                <a:latin typeface="Consolas" panose="020B0609020204030204" pitchFamily="49" charset="0"/>
              </a:rPr>
              <a:t>H</a:t>
            </a:r>
            <a:r>
              <a:rPr lang="pt-BR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= ImportanceSampleGGX(</a:t>
            </a:r>
            <a:r>
              <a:rPr lang="pt-BR" sz="1800" i="0" dirty="0">
                <a:solidFill>
                  <a:srgbClr val="000080"/>
                </a:solidFill>
                <a:latin typeface="Consolas" panose="020B0609020204030204" pitchFamily="49" charset="0"/>
              </a:rPr>
              <a:t>Xi</a:t>
            </a:r>
            <a:r>
              <a:rPr lang="pt-BR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t-BR" sz="1800" i="0" dirty="0">
                <a:solidFill>
                  <a:srgbClr val="000080"/>
                </a:solidFill>
                <a:latin typeface="Consolas" panose="020B0609020204030204" pitchFamily="49" charset="0"/>
              </a:rPr>
              <a:t>N</a:t>
            </a:r>
            <a:r>
              <a:rPr lang="pt-BR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t-BR" sz="1800" i="0" dirty="0">
                <a:solidFill>
                  <a:srgbClr val="000080"/>
                </a:solidFill>
                <a:latin typeface="Consolas" panose="020B0609020204030204" pitchFamily="49" charset="0"/>
              </a:rPr>
              <a:t>roughness</a:t>
            </a:r>
            <a:r>
              <a:rPr lang="pt-BR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en-US" sz="1800" i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sz="1800" i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ru-RU" sz="2000" dirty="0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5963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ru-RU" dirty="0"/>
              <a:t>Вычисление </a:t>
            </a:r>
            <a:r>
              <a:rPr lang="en-US" dirty="0" err="1"/>
              <a:t>preintegrated</a:t>
            </a:r>
            <a:r>
              <a:rPr lang="en-US" dirty="0"/>
              <a:t> BRDF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5EA79-2747-4663-9DD7-388DB5EDF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4315968"/>
          </a:xfrm>
        </p:spPr>
        <p:txBody>
          <a:bodyPr vert="horz" lIns="91440" tIns="45720" rIns="91440" bIns="45720" rtlCol="0" anchor="t">
            <a:normAutofit fontScale="70000" lnSpcReduction="20000"/>
          </a:bodyPr>
          <a:lstStyle/>
          <a:p>
            <a:pPr marL="0" indent="0">
              <a:buNone/>
            </a:pPr>
            <a:r>
              <a:rPr lang="pt-BR" sz="1800" i="0" dirty="0">
                <a:solidFill>
                  <a:srgbClr val="0000FF"/>
                </a:solidFill>
                <a:latin typeface="Consolas" panose="020B0609020204030204" pitchFamily="49" charset="0"/>
              </a:rPr>
              <a:t>      float3</a:t>
            </a:r>
            <a:r>
              <a:rPr lang="pt-BR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sz="1800" i="0" dirty="0">
                <a:solidFill>
                  <a:srgbClr val="000080"/>
                </a:solidFill>
                <a:latin typeface="Consolas" panose="020B0609020204030204" pitchFamily="49" charset="0"/>
              </a:rPr>
              <a:t>L</a:t>
            </a:r>
            <a:r>
              <a:rPr lang="pt-BR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t-BR" sz="1800" i="0" dirty="0">
                <a:solidFill>
                  <a:srgbClr val="880000"/>
                </a:solidFill>
                <a:latin typeface="Consolas" panose="020B0609020204030204" pitchFamily="49" charset="0"/>
              </a:rPr>
              <a:t>normalize</a:t>
            </a:r>
            <a:r>
              <a:rPr lang="pt-BR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(2.0 * dot(</a:t>
            </a:r>
            <a:r>
              <a:rPr lang="pt-BR" sz="1800" i="0" dirty="0">
                <a:solidFill>
                  <a:srgbClr val="000080"/>
                </a:solidFill>
                <a:latin typeface="Consolas" panose="020B0609020204030204" pitchFamily="49" charset="0"/>
              </a:rPr>
              <a:t>V</a:t>
            </a:r>
            <a:r>
              <a:rPr lang="pt-BR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t-BR" sz="1800" i="0" dirty="0">
                <a:solidFill>
                  <a:srgbClr val="000080"/>
                </a:solidFill>
                <a:latin typeface="Consolas" panose="020B0609020204030204" pitchFamily="49" charset="0"/>
              </a:rPr>
              <a:t>H</a:t>
            </a:r>
            <a:r>
              <a:rPr lang="pt-BR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) * </a:t>
            </a:r>
            <a:r>
              <a:rPr lang="pt-BR" sz="1800" i="0" dirty="0">
                <a:solidFill>
                  <a:srgbClr val="000080"/>
                </a:solidFill>
                <a:latin typeface="Consolas" panose="020B0609020204030204" pitchFamily="49" charset="0"/>
              </a:rPr>
              <a:t>H</a:t>
            </a:r>
            <a:r>
              <a:rPr lang="pt-BR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- </a:t>
            </a:r>
            <a:r>
              <a:rPr lang="pt-BR" sz="1800" i="0" dirty="0">
                <a:solidFill>
                  <a:srgbClr val="000080"/>
                </a:solidFill>
                <a:latin typeface="Consolas" panose="020B0609020204030204" pitchFamily="49" charset="0"/>
              </a:rPr>
              <a:t>V</a:t>
            </a:r>
            <a:r>
              <a:rPr lang="pt-BR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US" sz="1800" i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1800" dirty="0">
                <a:solidFill>
                  <a:srgbClr val="0000FF"/>
                </a:solidFill>
                <a:latin typeface="Consolas" panose="020B0609020204030204" pitchFamily="49" charset="0"/>
              </a:rPr>
              <a:t>      </a:t>
            </a:r>
            <a:r>
              <a:rPr lang="en-US" sz="1800" i="0" dirty="0">
                <a:solidFill>
                  <a:srgbClr val="0000FF"/>
                </a:solidFill>
                <a:latin typeface="Consolas" panose="020B0609020204030204" pitchFamily="49" charset="0"/>
              </a:rPr>
              <a:t>float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NdotL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800" i="0" dirty="0">
                <a:solidFill>
                  <a:srgbClr val="000080"/>
                </a:solidFill>
                <a:latin typeface="Consolas" panose="020B0609020204030204" pitchFamily="49" charset="0"/>
              </a:rPr>
              <a:t>max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L</a:t>
            </a:r>
            <a:r>
              <a:rPr lang="en-US" sz="1800" i="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0080"/>
                </a:solidFill>
                <a:latin typeface="Consolas" panose="020B0609020204030204" pitchFamily="49" charset="0"/>
              </a:rPr>
              <a:t>y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, 0.0);</a:t>
            </a:r>
          </a:p>
          <a:p>
            <a:pPr marL="0" indent="0">
              <a:buNone/>
            </a:pPr>
            <a:r>
              <a:rPr lang="en-US" sz="1800" i="0" dirty="0">
                <a:solidFill>
                  <a:srgbClr val="0000FF"/>
                </a:solidFill>
                <a:latin typeface="Consolas" panose="020B0609020204030204" pitchFamily="49" charset="0"/>
              </a:rPr>
              <a:t>      float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NdotH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800" i="0" dirty="0">
                <a:solidFill>
                  <a:srgbClr val="000080"/>
                </a:solidFill>
                <a:latin typeface="Consolas" panose="020B0609020204030204" pitchFamily="49" charset="0"/>
              </a:rPr>
              <a:t>max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H</a:t>
            </a:r>
            <a:r>
              <a:rPr lang="en-US" sz="1800" i="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0080"/>
                </a:solidFill>
                <a:latin typeface="Consolas" panose="020B0609020204030204" pitchFamily="49" charset="0"/>
              </a:rPr>
              <a:t>y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, 0.0);</a:t>
            </a:r>
          </a:p>
          <a:p>
            <a:pPr marL="0" indent="0">
              <a:buNone/>
            </a:pPr>
            <a:r>
              <a:rPr lang="en-US" sz="1800" i="0" dirty="0">
                <a:solidFill>
                  <a:srgbClr val="0000FF"/>
                </a:solidFill>
                <a:latin typeface="Consolas" panose="020B0609020204030204" pitchFamily="49" charset="0"/>
              </a:rPr>
              <a:t>      float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VdotH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800" i="0" dirty="0">
                <a:solidFill>
                  <a:srgbClr val="000080"/>
                </a:solidFill>
                <a:latin typeface="Consolas" panose="020B0609020204030204" pitchFamily="49" charset="0"/>
              </a:rPr>
              <a:t>max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(dot(</a:t>
            </a:r>
            <a:r>
              <a:rPr lang="en-US" sz="1800" i="0" dirty="0">
                <a:solidFill>
                  <a:srgbClr val="000080"/>
                </a:solidFill>
                <a:latin typeface="Consolas" panose="020B0609020204030204" pitchFamily="49" charset="0"/>
              </a:rPr>
              <a:t>V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800" i="0" dirty="0">
                <a:solidFill>
                  <a:srgbClr val="000080"/>
                </a:solidFill>
                <a:latin typeface="Consolas" panose="020B0609020204030204" pitchFamily="49" charset="0"/>
              </a:rPr>
              <a:t>H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), 0.0);</a:t>
            </a:r>
          </a:p>
          <a:p>
            <a:pPr marL="0" indent="0">
              <a:buNone/>
            </a:pPr>
            <a:r>
              <a:rPr lang="en-US" sz="1800" i="0" dirty="0">
                <a:solidFill>
                  <a:srgbClr val="0000FF"/>
                </a:solidFill>
                <a:latin typeface="Consolas" panose="020B0609020204030204" pitchFamily="49" charset="0"/>
              </a:rPr>
              <a:t>      if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NdotL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&gt; 0.0)</a:t>
            </a:r>
            <a:r>
              <a:rPr lang="ru-RU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i="0" dirty="0">
                <a:solidFill>
                  <a:srgbClr val="0000FF"/>
                </a:solidFill>
                <a:latin typeface="Consolas" panose="020B0609020204030204" pitchFamily="49" charset="0"/>
              </a:rPr>
              <a:t>         float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i="0" dirty="0">
                <a:solidFill>
                  <a:srgbClr val="000080"/>
                </a:solidFill>
                <a:latin typeface="Consolas" panose="020B0609020204030204" pitchFamily="49" charset="0"/>
              </a:rPr>
              <a:t>G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800" i="0" dirty="0" err="1">
                <a:solidFill>
                  <a:srgbClr val="000000"/>
                </a:solidFill>
                <a:latin typeface="Consolas" panose="020B0609020204030204" pitchFamily="49" charset="0"/>
              </a:rPr>
              <a:t>GeometrySmith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i="0" dirty="0">
                <a:solidFill>
                  <a:srgbClr val="000080"/>
                </a:solidFill>
                <a:latin typeface="Consolas" panose="020B0609020204030204" pitchFamily="49" charset="0"/>
              </a:rPr>
              <a:t>N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800" i="0" dirty="0">
                <a:solidFill>
                  <a:srgbClr val="000080"/>
                </a:solidFill>
                <a:latin typeface="Consolas" panose="020B0609020204030204" pitchFamily="49" charset="0"/>
              </a:rPr>
              <a:t>V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800" i="0" dirty="0">
                <a:solidFill>
                  <a:srgbClr val="000080"/>
                </a:solidFill>
                <a:latin typeface="Consolas" panose="020B0609020204030204" pitchFamily="49" charset="0"/>
              </a:rPr>
              <a:t>L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800" i="0" dirty="0">
                <a:solidFill>
                  <a:srgbClr val="000080"/>
                </a:solidFill>
                <a:latin typeface="Consolas" panose="020B0609020204030204" pitchFamily="49" charset="0"/>
              </a:rPr>
              <a:t>roughness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800" i="0" dirty="0">
                <a:solidFill>
                  <a:srgbClr val="0000FF"/>
                </a:solidFill>
                <a:latin typeface="Consolas" panose="020B0609020204030204" pitchFamily="49" charset="0"/>
              </a:rPr>
              <a:t>         float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G_Vis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= (</a:t>
            </a:r>
            <a:r>
              <a:rPr lang="en-US" sz="1800" i="0" dirty="0">
                <a:solidFill>
                  <a:srgbClr val="000080"/>
                </a:solidFill>
                <a:latin typeface="Consolas" panose="020B0609020204030204" pitchFamily="49" charset="0"/>
              </a:rPr>
              <a:t>G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* 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VdotH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) / (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NdotH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* 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NdotV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800" i="0" dirty="0">
                <a:solidFill>
                  <a:srgbClr val="0000FF"/>
                </a:solidFill>
                <a:latin typeface="Consolas" panose="020B0609020204030204" pitchFamily="49" charset="0"/>
              </a:rPr>
              <a:t>         float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i="0" dirty="0">
                <a:solidFill>
                  <a:srgbClr val="000080"/>
                </a:solidFill>
                <a:latin typeface="Consolas" panose="020B0609020204030204" pitchFamily="49" charset="0"/>
              </a:rPr>
              <a:t>Fc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800" i="1" dirty="0">
                <a:solidFill>
                  <a:srgbClr val="880000"/>
                </a:solidFill>
                <a:latin typeface="Consolas" panose="020B0609020204030204" pitchFamily="49" charset="0"/>
              </a:rPr>
              <a:t>pow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(1.0 - 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VdotH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, 5.0);</a:t>
            </a:r>
          </a:p>
          <a:p>
            <a:pPr marL="0" indent="0">
              <a:buNone/>
            </a:pPr>
            <a:r>
              <a:rPr lang="fr-FR" sz="1800" i="0" dirty="0">
                <a:solidFill>
                  <a:srgbClr val="000080"/>
                </a:solidFill>
                <a:latin typeface="Consolas" panose="020B0609020204030204" pitchFamily="49" charset="0"/>
              </a:rPr>
              <a:t>         A</a:t>
            </a:r>
            <a:r>
              <a:rPr lang="fr-FR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+= (1.0 - </a:t>
            </a:r>
            <a:r>
              <a:rPr lang="fr-FR" sz="1800" i="0" dirty="0">
                <a:solidFill>
                  <a:srgbClr val="000080"/>
                </a:solidFill>
                <a:latin typeface="Consolas" panose="020B0609020204030204" pitchFamily="49" charset="0"/>
              </a:rPr>
              <a:t>Fc</a:t>
            </a:r>
            <a:r>
              <a:rPr lang="fr-FR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) * </a:t>
            </a:r>
            <a:r>
              <a:rPr lang="fr-FR" sz="1800" i="0" dirty="0">
                <a:solidFill>
                  <a:srgbClr val="000080"/>
                </a:solidFill>
                <a:latin typeface="Consolas" panose="020B0609020204030204" pitchFamily="49" charset="0"/>
              </a:rPr>
              <a:t>G_Vis</a:t>
            </a:r>
            <a:r>
              <a:rPr lang="fr-FR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i="0" dirty="0">
                <a:solidFill>
                  <a:srgbClr val="000080"/>
                </a:solidFill>
                <a:latin typeface="Consolas" panose="020B0609020204030204" pitchFamily="49" charset="0"/>
              </a:rPr>
              <a:t>         B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+= </a:t>
            </a:r>
            <a:r>
              <a:rPr lang="en-US" sz="1800" i="0" dirty="0">
                <a:solidFill>
                  <a:srgbClr val="000080"/>
                </a:solidFill>
                <a:latin typeface="Consolas" panose="020B0609020204030204" pitchFamily="49" charset="0"/>
              </a:rPr>
              <a:t>Fc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* 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G_Vis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     }</a:t>
            </a:r>
          </a:p>
          <a:p>
            <a:pPr marL="0" indent="0">
              <a:buNone/>
            </a:pP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  }</a:t>
            </a:r>
          </a:p>
          <a:p>
            <a:pPr marL="0" indent="0">
              <a:buNone/>
            </a:pPr>
            <a:r>
              <a:rPr lang="en-US" sz="1800" i="0" dirty="0">
                <a:solidFill>
                  <a:srgbClr val="000080"/>
                </a:solidFill>
                <a:latin typeface="Consolas" panose="020B0609020204030204" pitchFamily="49" charset="0"/>
              </a:rPr>
              <a:t>   A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/= </a:t>
            </a:r>
            <a:r>
              <a:rPr lang="en-US" sz="1800" i="0" dirty="0">
                <a:solidFill>
                  <a:srgbClr val="0000FF"/>
                </a:solidFill>
                <a:latin typeface="Consolas" panose="020B0609020204030204" pitchFamily="49" charset="0"/>
              </a:rPr>
              <a:t>float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i="0" dirty="0">
                <a:solidFill>
                  <a:srgbClr val="000080"/>
                </a:solidFill>
                <a:latin typeface="Consolas" panose="020B0609020204030204" pitchFamily="49" charset="0"/>
              </a:rPr>
              <a:t>SAMPLE_COUNT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800" i="0" dirty="0">
                <a:solidFill>
                  <a:srgbClr val="000080"/>
                </a:solidFill>
                <a:latin typeface="Consolas" panose="020B0609020204030204" pitchFamily="49" charset="0"/>
              </a:rPr>
              <a:t>   B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/= </a:t>
            </a:r>
            <a:r>
              <a:rPr lang="en-US" sz="1800" i="0" dirty="0">
                <a:solidFill>
                  <a:srgbClr val="0000FF"/>
                </a:solidFill>
                <a:latin typeface="Consolas" panose="020B0609020204030204" pitchFamily="49" charset="0"/>
              </a:rPr>
              <a:t>float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i="0" dirty="0">
                <a:solidFill>
                  <a:srgbClr val="000080"/>
                </a:solidFill>
                <a:latin typeface="Consolas" panose="020B0609020204030204" pitchFamily="49" charset="0"/>
              </a:rPr>
              <a:t>SAMPLE_COUNT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800" i="0" dirty="0">
                <a:solidFill>
                  <a:srgbClr val="0000FF"/>
                </a:solidFill>
                <a:latin typeface="Consolas" panose="020B0609020204030204" pitchFamily="49" charset="0"/>
              </a:rPr>
              <a:t>   return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i="0" dirty="0">
                <a:solidFill>
                  <a:srgbClr val="0000FF"/>
                </a:solidFill>
                <a:latin typeface="Consolas" panose="020B0609020204030204" pitchFamily="49" charset="0"/>
              </a:rPr>
              <a:t>float2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i="0" dirty="0">
                <a:solidFill>
                  <a:srgbClr val="000080"/>
                </a:solidFill>
                <a:latin typeface="Consolas" panose="020B0609020204030204" pitchFamily="49" charset="0"/>
              </a:rPr>
              <a:t>A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800" i="0" dirty="0">
                <a:solidFill>
                  <a:srgbClr val="000080"/>
                </a:solidFill>
                <a:latin typeface="Consolas" panose="020B0609020204030204" pitchFamily="49" charset="0"/>
              </a:rPr>
              <a:t>B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ru-RU" sz="2000" dirty="0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58768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ru-RU" dirty="0"/>
              <a:t>Метод Монте-Карло</a:t>
            </a:r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B5EA79-2747-4663-9DD7-388DB5EDF6F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53363" y="2176272"/>
                <a:ext cx="9367204" cy="4042918"/>
              </a:xfrm>
            </p:spPr>
            <p:txBody>
              <a:bodyPr vert="horz" lIns="91440" tIns="45720" rIns="91440" bIns="45720" rtlCol="0" anchor="t"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ru-RU" sz="2000" dirty="0">
                    <a:cs typeface="Calibri"/>
                  </a:rPr>
                  <a:t>Метод вычисления значения интеграла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ctrlPr>
                            <a:rPr lang="ru-RU" sz="2000" i="1" smtClean="0"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sz="2000" b="0" i="1" smtClean="0">
                              <a:latin typeface="Cambria Math" panose="02040503050406030204" pitchFamily="18" charset="0"/>
                              <a:cs typeface="Calibri"/>
                            </a:rPr>
                            <m:t>𝑎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Calibri"/>
                            </a:rPr>
                            <m:t>𝑏</m:t>
                          </m:r>
                        </m:sup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Calibri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Calibri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Calibri"/>
                            </a:rPr>
                            <m:t>= </m:t>
                          </m:r>
                          <m:f>
                            <m:f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Calibri"/>
                                </a:rPr>
                                <m:t>𝑏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Calibri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Calibri"/>
                                </a:rPr>
                                <m:t>𝑎</m:t>
                              </m:r>
                            </m:num>
                            <m:den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Calibri"/>
                                </a:rPr>
                                <m:t>𝑁</m:t>
                              </m:r>
                            </m:den>
                          </m:f>
                        </m:e>
                      </m:nary>
                      <m:r>
                        <a:rPr lang="en-US" sz="2000" b="0" i="1" smtClean="0">
                          <a:latin typeface="Cambria Math" panose="02040503050406030204" pitchFamily="18" charset="0"/>
                          <a:cs typeface="Calibri"/>
                        </a:rPr>
                        <m:t>∗</m:t>
                      </m:r>
                      <m:nary>
                        <m:naryPr>
                          <m:chr m:val="∑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  <a:cs typeface="Calibri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Calibri"/>
                            </a:rPr>
                            <m:t>=0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Calibri"/>
                            </a:rPr>
                            <m:t>𝑁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Calibri"/>
                            </a:rPr>
                            <m:t>−1</m:t>
                          </m:r>
                        </m:sup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cs typeface="Calibri"/>
                            </a:rPr>
                            <m:t>𝑓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cs typeface="Calibri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Calibri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Calibri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  <a:cs typeface="Calibri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000" dirty="0">
                  <a:cs typeface="Calibri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ru-RU" sz="2000" dirty="0">
                    <a:cs typeface="Calibri"/>
                  </a:rPr>
                  <a:t>Где</a:t>
                </a:r>
              </a:p>
              <a:p>
                <a:pPr lvl="1">
                  <a:lnSpc>
                    <a:spcPct val="10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 smtClean="0"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>
                    <a:cs typeface="Calibri"/>
                  </a:rPr>
                  <a:t> –</a:t>
                </a:r>
                <a:r>
                  <a:rPr lang="ru-RU" sz="2000" dirty="0">
                    <a:cs typeface="Calibri"/>
                  </a:rPr>
                  <a:t> случайное значение величины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Calibri"/>
                      </a:rPr>
                      <m:t>𝑥</m:t>
                    </m:r>
                  </m:oMath>
                </a14:m>
                <a:r>
                  <a:rPr lang="en-US" sz="2000" dirty="0">
                    <a:cs typeface="Calibri"/>
                  </a:rPr>
                  <a:t> </a:t>
                </a:r>
                <a:r>
                  <a:rPr lang="ru-RU" sz="2000" dirty="0">
                    <a:cs typeface="Calibri"/>
                  </a:rPr>
                  <a:t>из интервала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  <a:cs typeface="Calibri"/>
                      </a:rPr>
                      <m:t>[</m:t>
                    </m:r>
                    <m:r>
                      <a:rPr lang="en-US" sz="2000" i="1" dirty="0" err="1" smtClean="0">
                        <a:latin typeface="Cambria Math" panose="02040503050406030204" pitchFamily="18" charset="0"/>
                        <a:cs typeface="Calibri"/>
                      </a:rPr>
                      <m:t>𝑎</m:t>
                    </m:r>
                    <m:r>
                      <a:rPr lang="en-US" sz="2000" i="1" dirty="0" err="1" smtClean="0">
                        <a:latin typeface="Cambria Math" panose="02040503050406030204" pitchFamily="18" charset="0"/>
                        <a:cs typeface="Calibri"/>
                      </a:rPr>
                      <m:t>,</m:t>
                    </m:r>
                    <m:r>
                      <a:rPr lang="en-US" sz="2000" i="1" dirty="0" err="1" smtClean="0">
                        <a:latin typeface="Cambria Math" panose="02040503050406030204" pitchFamily="18" charset="0"/>
                        <a:cs typeface="Calibri"/>
                      </a:rPr>
                      <m:t>𝑏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  <a:cs typeface="Calibri"/>
                      </a:rPr>
                      <m:t>]</m:t>
                    </m:r>
                  </m:oMath>
                </a14:m>
                <a:endParaRPr lang="en-US" sz="2000" dirty="0">
                  <a:cs typeface="Calibri"/>
                </a:endParaRPr>
              </a:p>
              <a:p>
                <a:pPr lvl="1"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Calibri"/>
                      </a:rPr>
                      <m:t>𝑁</m:t>
                    </m:r>
                  </m:oMath>
                </a14:m>
                <a:r>
                  <a:rPr lang="en-US" sz="2000" dirty="0">
                    <a:cs typeface="Calibri"/>
                  </a:rPr>
                  <a:t> –</a:t>
                </a:r>
                <a:r>
                  <a:rPr lang="ru-RU" sz="2000" dirty="0">
                    <a:cs typeface="Calibri"/>
                  </a:rPr>
                  <a:t> количество выборок случайных значений</a:t>
                </a:r>
              </a:p>
              <a:p>
                <a:pPr>
                  <a:lnSpc>
                    <a:spcPct val="100000"/>
                  </a:lnSpc>
                </a:pPr>
                <a:r>
                  <a:rPr lang="ru-RU" sz="2000" dirty="0">
                    <a:cs typeface="Calibri"/>
                  </a:rPr>
                  <a:t>Чем больше </a:t>
                </a:r>
                <a:r>
                  <a:rPr lang="en-US" sz="2000" dirty="0">
                    <a:cs typeface="Calibri"/>
                  </a:rPr>
                  <a:t>N</a:t>
                </a:r>
                <a:r>
                  <a:rPr lang="ru-RU" sz="2000" dirty="0">
                    <a:cs typeface="Calibri"/>
                  </a:rPr>
                  <a:t>, тем выше точность вычисленного значения интеграла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B5EA79-2747-4663-9DD7-388DB5EDF6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53363" y="2176272"/>
                <a:ext cx="9367204" cy="4042918"/>
              </a:xfrm>
              <a:blipFill>
                <a:blip r:embed="rId2"/>
                <a:stretch>
                  <a:fillRect l="-586" t="-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8948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ru-RU" dirty="0"/>
              <a:t>Вычисление </a:t>
            </a:r>
            <a:r>
              <a:rPr lang="en-US" dirty="0" err="1"/>
              <a:t>preintegrated</a:t>
            </a:r>
            <a:r>
              <a:rPr lang="en-US" dirty="0"/>
              <a:t> BRDF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5EA79-2747-4663-9DD7-388DB5EDF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481203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ru-RU" sz="2000" dirty="0">
                <a:cs typeface="Calibri"/>
              </a:rPr>
              <a:t>Должно получиться так</a:t>
            </a:r>
            <a:endParaRPr lang="en-US" sz="2000" dirty="0">
              <a:cs typeface="Calibri"/>
            </a:endParaRPr>
          </a:p>
          <a:p>
            <a:pPr marL="0" indent="0">
              <a:lnSpc>
                <a:spcPct val="100000"/>
              </a:lnSpc>
              <a:buNone/>
            </a:pPr>
            <a:endParaRPr lang="ru-RU" sz="2000" dirty="0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30</a:t>
            </a:fld>
            <a:endParaRPr lang="en-US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ED50988-5CA4-4B98-9FFD-4E4B7D30D8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42064" y="2646590"/>
            <a:ext cx="3107871" cy="3107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0260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ru-RU" dirty="0"/>
              <a:t>Собираем все вместе!</a:t>
            </a:r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B5EA79-2747-4663-9DD7-388DB5EDF6F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53363" y="2176272"/>
                <a:ext cx="9367204" cy="4315968"/>
              </a:xfrm>
            </p:spPr>
            <p:txBody>
              <a:bodyPr vert="horz" lIns="91440" tIns="45720" rIns="91440" bIns="45720" rtlCol="0" anchor="t"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ru-RU" sz="2000" dirty="0">
                    <a:cs typeface="Calibri"/>
                  </a:rPr>
                  <a:t>Посчитать вектор направления отражения в точке –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  <a:cs typeface="Calibri"/>
                      </a:rPr>
                      <m:t>𝑣</m:t>
                    </m:r>
                  </m:oMath>
                </a14:m>
                <a:r>
                  <a:rPr lang="ru-RU" sz="2000" dirty="0">
                    <a:cs typeface="Calibri"/>
                  </a:rPr>
                  <a:t>,</a:t>
                </a:r>
                <a:r>
                  <a:rPr lang="en-US" sz="2000" dirty="0">
                    <a:cs typeface="Calibri"/>
                  </a:rPr>
                  <a:t> </a:t>
                </a:r>
                <a:r>
                  <a:rPr lang="ru-RU" sz="2000" dirty="0">
                    <a:cs typeface="Calibri"/>
                  </a:rPr>
                  <a:t>отображенный зеркально относительно</a:t>
                </a:r>
                <a:r>
                  <a:rPr lang="en-US" sz="2000" dirty="0">
                    <a:cs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  <a:cs typeface="Calibri"/>
                      </a:rPr>
                      <m:t>𝑛</m:t>
                    </m:r>
                  </m:oMath>
                </a14:m>
                <a:r>
                  <a:rPr lang="ru-RU" sz="2000" dirty="0">
                    <a:cs typeface="Calibri"/>
                  </a:rPr>
                  <a:t> по закону «угол падения равен углу отражения». Да, это верно только для идеального отражения, а не для поверхности из </a:t>
                </a:r>
                <a:r>
                  <a:rPr lang="ru-RU" sz="2000" dirty="0" err="1">
                    <a:cs typeface="Calibri"/>
                  </a:rPr>
                  <a:t>микрограней</a:t>
                </a:r>
                <a:r>
                  <a:rPr lang="ru-RU" sz="2000" dirty="0">
                    <a:cs typeface="Calibri"/>
                  </a:rPr>
                  <a:t>, но это мы уже учли в </a:t>
                </a:r>
                <a:r>
                  <a:rPr lang="en-US" sz="2000" dirty="0">
                    <a:cs typeface="Calibri"/>
                  </a:rPr>
                  <a:t>prefiltered color map</a:t>
                </a:r>
              </a:p>
              <a:p>
                <a:pPr>
                  <a:lnSpc>
                    <a:spcPct val="100000"/>
                  </a:lnSpc>
                </a:pPr>
                <a:r>
                  <a:rPr lang="ru-RU" sz="2000" dirty="0">
                    <a:cs typeface="Calibri"/>
                  </a:rPr>
                  <a:t>Прочитать значение из </a:t>
                </a:r>
                <a:r>
                  <a:rPr lang="en-US" sz="2000" dirty="0">
                    <a:cs typeface="Calibri"/>
                  </a:rPr>
                  <a:t>prefiltered color map </a:t>
                </a:r>
                <a:r>
                  <a:rPr lang="ru-RU" sz="2000" dirty="0">
                    <a:cs typeface="Calibri"/>
                  </a:rPr>
                  <a:t>по этому вектору с учетом </a:t>
                </a:r>
                <a:r>
                  <a:rPr lang="en-US" sz="2000" dirty="0">
                    <a:cs typeface="Calibri"/>
                  </a:rPr>
                  <a:t>roughness </a:t>
                </a:r>
                <a:r>
                  <a:rPr lang="ru-RU" sz="2000" dirty="0">
                    <a:cs typeface="Calibri"/>
                  </a:rPr>
                  <a:t>поверхности, пересчитанной в номер </a:t>
                </a:r>
                <a:r>
                  <a:rPr lang="ru-RU" sz="2000" dirty="0" err="1">
                    <a:cs typeface="Calibri"/>
                  </a:rPr>
                  <a:t>мипа</a:t>
                </a:r>
                <a:endParaRPr lang="ru-RU" sz="2000" dirty="0">
                  <a:cs typeface="Calibri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ru-RU" sz="2000" dirty="0">
                    <a:cs typeface="Calibri"/>
                  </a:rPr>
                  <a:t>Прочитать значение из </a:t>
                </a:r>
                <a:r>
                  <a:rPr lang="en-US" sz="2000" dirty="0" err="1">
                    <a:cs typeface="Calibri"/>
                  </a:rPr>
                  <a:t>preintegrated</a:t>
                </a:r>
                <a:r>
                  <a:rPr lang="en-US" sz="2000" dirty="0">
                    <a:cs typeface="Calibri"/>
                  </a:rPr>
                  <a:t> BRDF</a:t>
                </a:r>
                <a:r>
                  <a:rPr lang="ru-RU" sz="2000" dirty="0">
                    <a:cs typeface="Calibri"/>
                  </a:rPr>
                  <a:t>, по </a:t>
                </a:r>
                <a:r>
                  <a:rPr lang="en-US" sz="2000" dirty="0">
                    <a:cs typeface="Calibri"/>
                  </a:rPr>
                  <a:t>roughness </a:t>
                </a:r>
                <a:r>
                  <a:rPr lang="ru-RU" sz="2000" dirty="0">
                    <a:cs typeface="Calibri"/>
                  </a:rPr>
                  <a:t>и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/>
                          </a:rPr>
                          <m:t>𝑣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∙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𝑛</m:t>
                        </m:r>
                      </m:e>
                    </m:d>
                  </m:oMath>
                </a14:m>
                <a:endParaRPr lang="en-US" sz="2000" dirty="0">
                  <a:cs typeface="Calibri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ru-RU" sz="2000" dirty="0">
                    <a:cs typeface="Calibri"/>
                  </a:rPr>
                  <a:t>Умножить одно на другое – это будет отраженная составляющая окружающего освещения</a:t>
                </a:r>
              </a:p>
              <a:p>
                <a:pPr>
                  <a:lnSpc>
                    <a:spcPct val="100000"/>
                  </a:lnSpc>
                </a:pPr>
                <a:r>
                  <a:rPr lang="ru-RU" sz="2000" dirty="0">
                    <a:cs typeface="Calibri"/>
                  </a:rPr>
                  <a:t>Прибавить ее к полученной ранее рассеянной составляющей</a:t>
                </a:r>
                <a:endParaRPr lang="en-US" sz="2000" dirty="0">
                  <a:cs typeface="Calibri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B5EA79-2747-4663-9DD7-388DB5EDF6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53363" y="2176272"/>
                <a:ext cx="9367204" cy="4315968"/>
              </a:xfrm>
              <a:blipFill>
                <a:blip r:embed="rId2"/>
                <a:stretch>
                  <a:fillRect l="-586" t="-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1700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ru-RU" dirty="0"/>
              <a:t>Собираем все вместе! (шейдер)</a:t>
            </a:r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5EA79-2747-4663-9DD7-388DB5EDF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4315968"/>
          </a:xfr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float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80"/>
                </a:solidFill>
                <a:latin typeface="Consolas" panose="020B0609020204030204" pitchFamily="49" charset="0"/>
              </a:rPr>
              <a:t>MAX_REFLECTION_LOD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= 4.0;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float3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80"/>
                </a:solidFill>
                <a:latin typeface="Consolas" panose="020B0609020204030204" pitchFamily="49" charset="0"/>
              </a:rPr>
              <a:t>prefilteredColor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EnvMap.SampleLevel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MinMagMipLinear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000080"/>
                </a:solidFill>
                <a:latin typeface="Consolas" panose="020B0609020204030204" pitchFamily="49" charset="0"/>
              </a:rPr>
              <a:t>roughness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* </a:t>
            </a:r>
            <a:r>
              <a:rPr lang="en-US" sz="1800" dirty="0">
                <a:solidFill>
                  <a:srgbClr val="000080"/>
                </a:solidFill>
                <a:latin typeface="Consolas" panose="020B0609020204030204" pitchFamily="49" charset="0"/>
              </a:rPr>
              <a:t>MAX_REFLECTION_LOD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float3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80"/>
                </a:solidFill>
                <a:latin typeface="Consolas" panose="020B0609020204030204" pitchFamily="49" charset="0"/>
              </a:rPr>
              <a:t>F0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= lerp(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float3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00080"/>
                </a:solidFill>
                <a:latin typeface="Consolas" panose="020B0609020204030204" pitchFamily="49" charset="0"/>
              </a:rPr>
              <a:t>0.04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000080"/>
                </a:solidFill>
                <a:latin typeface="Consolas" panose="020B0609020204030204" pitchFamily="49" charset="0"/>
              </a:rPr>
              <a:t>0.04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000080"/>
                </a:solidFill>
                <a:latin typeface="Consolas" panose="020B0609020204030204" pitchFamily="49" charset="0"/>
              </a:rPr>
              <a:t>0.04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), </a:t>
            </a:r>
            <a:r>
              <a:rPr lang="en-US" sz="1800" dirty="0">
                <a:solidFill>
                  <a:srgbClr val="000080"/>
                </a:solidFill>
                <a:latin typeface="Consolas" panose="020B0609020204030204" pitchFamily="49" charset="0"/>
              </a:rPr>
              <a:t>metalF0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.xyz, </a:t>
            </a:r>
            <a:r>
              <a:rPr lang="en-US" sz="1800" dirty="0" err="1">
                <a:solidFill>
                  <a:srgbClr val="000080"/>
                </a:solidFill>
                <a:latin typeface="Consolas" panose="020B0609020204030204" pitchFamily="49" charset="0"/>
              </a:rPr>
              <a:t>metalness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float3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80"/>
                </a:solidFill>
                <a:latin typeface="Consolas" panose="020B0609020204030204" pitchFamily="49" charset="0"/>
              </a:rPr>
              <a:t>F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FresnelSchlickRoughnessFunction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00080"/>
                </a:solidFill>
                <a:latin typeface="Consolas" panose="020B0609020204030204" pitchFamily="49" charset="0"/>
              </a:rPr>
              <a:t>F0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000080"/>
                </a:solidFill>
                <a:latin typeface="Consolas" panose="020B0609020204030204" pitchFamily="49" charset="0"/>
              </a:rPr>
              <a:t>roughness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000080"/>
                </a:solidFill>
                <a:latin typeface="Consolas" panose="020B0609020204030204" pitchFamily="49" charset="0"/>
              </a:rPr>
              <a:t>v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800" i="1" dirty="0">
                <a:solidFill>
                  <a:srgbClr val="880000"/>
                </a:solidFill>
                <a:latin typeface="Consolas" panose="020B0609020204030204" pitchFamily="49" charset="0"/>
              </a:rPr>
              <a:t>n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800" i="0" dirty="0">
                <a:solidFill>
                  <a:srgbClr val="0000FF"/>
                </a:solidFill>
                <a:latin typeface="Consolas" panose="020B0609020204030204" pitchFamily="49" charset="0"/>
              </a:rPr>
              <a:t>float2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envBRDF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800" i="0" dirty="0" err="1">
                <a:solidFill>
                  <a:srgbClr val="000000"/>
                </a:solidFill>
                <a:latin typeface="Consolas" panose="020B0609020204030204" pitchFamily="49" charset="0"/>
              </a:rPr>
              <a:t>BRDFLut.Sample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i="0" dirty="0" err="1">
                <a:solidFill>
                  <a:srgbClr val="000000"/>
                </a:solidFill>
                <a:latin typeface="Consolas" panose="020B0609020204030204" pitchFamily="49" charset="0"/>
              </a:rPr>
              <a:t>MinMagLinearMipPointBorder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800" i="0" dirty="0">
                <a:solidFill>
                  <a:srgbClr val="0000FF"/>
                </a:solidFill>
                <a:latin typeface="Consolas" panose="020B0609020204030204" pitchFamily="49" charset="0"/>
              </a:rPr>
              <a:t>float2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i="0" dirty="0">
                <a:solidFill>
                  <a:srgbClr val="000080"/>
                </a:solidFill>
                <a:latin typeface="Consolas" panose="020B0609020204030204" pitchFamily="49" charset="0"/>
              </a:rPr>
              <a:t>max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(dot(</a:t>
            </a:r>
            <a:r>
              <a:rPr lang="en-US" sz="1800" i="1" dirty="0">
                <a:solidFill>
                  <a:srgbClr val="880000"/>
                </a:solidFill>
                <a:latin typeface="Consolas" panose="020B0609020204030204" pitchFamily="49" charset="0"/>
              </a:rPr>
              <a:t>n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800" i="0" dirty="0">
                <a:solidFill>
                  <a:srgbClr val="000080"/>
                </a:solidFill>
                <a:latin typeface="Consolas" panose="020B0609020204030204" pitchFamily="49" charset="0"/>
              </a:rPr>
              <a:t>v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), 0.0), </a:t>
            </a:r>
            <a:r>
              <a:rPr lang="en-US" sz="1800" i="0" dirty="0">
                <a:solidFill>
                  <a:srgbClr val="000080"/>
                </a:solidFill>
                <a:latin typeface="Consolas" panose="020B0609020204030204" pitchFamily="49" charset="0"/>
              </a:rPr>
              <a:t>roughness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  <a:p>
            <a:pPr marL="0" indent="0">
              <a:buNone/>
            </a:pPr>
            <a:r>
              <a:rPr lang="en-US" sz="1800" i="0" dirty="0">
                <a:solidFill>
                  <a:srgbClr val="0000FF"/>
                </a:solidFill>
                <a:latin typeface="Consolas" panose="020B0609020204030204" pitchFamily="49" charset="0"/>
              </a:rPr>
              <a:t>float3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i="0" dirty="0">
                <a:solidFill>
                  <a:srgbClr val="000080"/>
                </a:solidFill>
                <a:latin typeface="Consolas" panose="020B0609020204030204" pitchFamily="49" charset="0"/>
              </a:rPr>
              <a:t>specular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prefilteredColor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* (</a:t>
            </a:r>
            <a:r>
              <a:rPr lang="en-US" sz="1800" i="0" dirty="0">
                <a:solidFill>
                  <a:srgbClr val="000080"/>
                </a:solidFill>
                <a:latin typeface="Consolas" panose="020B0609020204030204" pitchFamily="49" charset="0"/>
              </a:rPr>
              <a:t>F0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i="0" dirty="0">
                <a:solidFill>
                  <a:srgbClr val="008080"/>
                </a:solidFill>
                <a:latin typeface="Consolas" panose="020B0609020204030204" pitchFamily="49" charset="0"/>
              </a:rPr>
              <a:t>*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envBRDF</a:t>
            </a:r>
            <a:r>
              <a:rPr lang="en-US" sz="1800" i="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x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envBRDF</a:t>
            </a:r>
            <a:r>
              <a:rPr lang="en-US" sz="1800" i="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y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en-US" sz="1800" i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i="0" dirty="0">
                <a:solidFill>
                  <a:srgbClr val="0000FF"/>
                </a:solidFill>
                <a:latin typeface="Consolas" panose="020B0609020204030204" pitchFamily="49" charset="0"/>
              </a:rPr>
              <a:t>float3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kS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800" i="0" dirty="0">
                <a:solidFill>
                  <a:srgbClr val="000080"/>
                </a:solidFill>
                <a:latin typeface="Consolas" panose="020B0609020204030204" pitchFamily="49" charset="0"/>
              </a:rPr>
              <a:t>F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i="0" dirty="0">
                <a:solidFill>
                  <a:srgbClr val="0000FF"/>
                </a:solidFill>
                <a:latin typeface="Consolas" panose="020B0609020204030204" pitchFamily="49" charset="0"/>
              </a:rPr>
              <a:t>float3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kD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800" i="0" dirty="0">
                <a:solidFill>
                  <a:srgbClr val="0000FF"/>
                </a:solidFill>
                <a:latin typeface="Consolas" panose="020B0609020204030204" pitchFamily="49" charset="0"/>
              </a:rPr>
              <a:t>float3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(1.0, 1.0, 1.0) - 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kS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kD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*= 1.0 - 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metalness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i="0" dirty="0">
                <a:solidFill>
                  <a:srgbClr val="0000FF"/>
                </a:solidFill>
                <a:latin typeface="Consolas" panose="020B0609020204030204" pitchFamily="49" charset="0"/>
              </a:rPr>
              <a:t>float3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i="0" dirty="0">
                <a:solidFill>
                  <a:srgbClr val="000080"/>
                </a:solidFill>
                <a:latin typeface="Consolas" panose="020B0609020204030204" pitchFamily="49" charset="0"/>
              </a:rPr>
              <a:t>irradiance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800" i="0" dirty="0" err="1">
                <a:solidFill>
                  <a:srgbClr val="000000"/>
                </a:solidFill>
                <a:latin typeface="Consolas" panose="020B0609020204030204" pitchFamily="49" charset="0"/>
              </a:rPr>
              <a:t>DiffuseIrradianceMap.Sample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i="0" dirty="0" err="1">
                <a:solidFill>
                  <a:srgbClr val="000000"/>
                </a:solidFill>
                <a:latin typeface="Consolas" panose="020B0609020204030204" pitchFamily="49" charset="0"/>
              </a:rPr>
              <a:t>MinMagMipLinear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800" i="1" dirty="0">
                <a:solidFill>
                  <a:srgbClr val="880000"/>
                </a:solidFill>
                <a:latin typeface="Consolas" panose="020B0609020204030204" pitchFamily="49" charset="0"/>
              </a:rPr>
              <a:t>n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fr-FR" sz="1800" i="0" dirty="0">
                <a:solidFill>
                  <a:srgbClr val="0000FF"/>
                </a:solidFill>
                <a:latin typeface="Consolas" panose="020B0609020204030204" pitchFamily="49" charset="0"/>
              </a:rPr>
              <a:t>float3</a:t>
            </a:r>
            <a:r>
              <a:rPr lang="fr-FR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800" i="0" dirty="0">
                <a:solidFill>
                  <a:srgbClr val="000080"/>
                </a:solidFill>
                <a:latin typeface="Consolas" panose="020B0609020204030204" pitchFamily="49" charset="0"/>
              </a:rPr>
              <a:t>diffuse</a:t>
            </a:r>
            <a:r>
              <a:rPr lang="fr-FR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fr-FR" sz="1800" i="0" dirty="0">
                <a:solidFill>
                  <a:srgbClr val="000080"/>
                </a:solidFill>
                <a:latin typeface="Consolas" panose="020B0609020204030204" pitchFamily="49" charset="0"/>
              </a:rPr>
              <a:t>irradiance</a:t>
            </a:r>
            <a:r>
              <a:rPr lang="fr-FR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* </a:t>
            </a:r>
            <a:r>
              <a:rPr lang="en-US" sz="1800" dirty="0">
                <a:solidFill>
                  <a:srgbClr val="000080"/>
                </a:solidFill>
                <a:latin typeface="Consolas" panose="020B0609020204030204" pitchFamily="49" charset="0"/>
              </a:rPr>
              <a:t>albedo</a:t>
            </a:r>
            <a:r>
              <a:rPr lang="fr-FR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fr-FR" sz="1800" i="0" dirty="0">
                <a:solidFill>
                  <a:srgbClr val="0000FF"/>
                </a:solidFill>
                <a:latin typeface="Consolas" panose="020B0609020204030204" pitchFamily="49" charset="0"/>
              </a:rPr>
              <a:t>float3</a:t>
            </a:r>
            <a:r>
              <a:rPr lang="fr-FR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800" i="0" dirty="0">
                <a:solidFill>
                  <a:srgbClr val="000080"/>
                </a:solidFill>
                <a:latin typeface="Consolas" panose="020B0609020204030204" pitchFamily="49" charset="0"/>
              </a:rPr>
              <a:t>ambient</a:t>
            </a:r>
            <a:r>
              <a:rPr lang="fr-FR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= (</a:t>
            </a:r>
            <a:r>
              <a:rPr lang="fr-FR" sz="1800" i="0" dirty="0">
                <a:solidFill>
                  <a:srgbClr val="000080"/>
                </a:solidFill>
                <a:latin typeface="Consolas" panose="020B0609020204030204" pitchFamily="49" charset="0"/>
              </a:rPr>
              <a:t>kD</a:t>
            </a:r>
            <a:r>
              <a:rPr lang="fr-FR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* </a:t>
            </a:r>
            <a:r>
              <a:rPr lang="fr-FR" sz="1800" i="0" dirty="0">
                <a:solidFill>
                  <a:srgbClr val="000080"/>
                </a:solidFill>
                <a:latin typeface="Consolas" panose="020B0609020204030204" pitchFamily="49" charset="0"/>
              </a:rPr>
              <a:t>diffuse</a:t>
            </a:r>
            <a:r>
              <a:rPr lang="fr-FR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fr-FR" sz="1800" i="0" dirty="0">
                <a:solidFill>
                  <a:srgbClr val="000080"/>
                </a:solidFill>
                <a:latin typeface="Consolas" panose="020B0609020204030204" pitchFamily="49" charset="0"/>
              </a:rPr>
              <a:t>specular</a:t>
            </a:r>
            <a:r>
              <a:rPr lang="fr-FR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US" sz="2000" dirty="0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6735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ru-RU" dirty="0"/>
              <a:t>Собираем все вместе!</a:t>
            </a:r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5EA79-2747-4663-9DD7-388DB5EDF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460792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ru-RU" sz="2000" dirty="0">
                <a:cs typeface="Calibri"/>
              </a:rPr>
              <a:t>Если все сделано правильно, получится так</a:t>
            </a:r>
            <a:endParaRPr lang="en-US" sz="2000" dirty="0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33</a:t>
            </a:fld>
            <a:endParaRPr lang="en-US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72612BD-6B5A-4B92-847C-F1386562AF4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8710" y="2530768"/>
            <a:ext cx="6456507" cy="3825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0660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ru-RU" dirty="0"/>
              <a:t>Собираем все вместе!</a:t>
            </a:r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5EA79-2747-4663-9DD7-388DB5EDF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460792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ru-RU" sz="2000" dirty="0">
                <a:cs typeface="Calibri"/>
              </a:rPr>
              <a:t>Или так</a:t>
            </a:r>
            <a:endParaRPr lang="en-US" sz="2000" dirty="0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34</a:t>
            </a:fld>
            <a:endParaRPr lang="en-US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72612BD-6B5A-4B92-847C-F1386562AF4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08710" y="2530768"/>
            <a:ext cx="6456506" cy="3825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4150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ru-RU" dirty="0"/>
              <a:t>Собираем все вместе!</a:t>
            </a:r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5EA79-2747-4663-9DD7-388DB5EDF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460792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ru-RU" sz="2000" dirty="0">
                <a:cs typeface="Calibri"/>
              </a:rPr>
              <a:t>Или так</a:t>
            </a:r>
            <a:endParaRPr lang="en-US" sz="2000" dirty="0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35</a:t>
            </a:fld>
            <a:endParaRPr lang="en-US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72612BD-6B5A-4B92-847C-F1386562AF4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08710" y="2530768"/>
            <a:ext cx="6456506" cy="3825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9856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ru-RU" dirty="0"/>
              <a:t>Собираем все вместе!</a:t>
            </a:r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5EA79-2747-4663-9DD7-388DB5EDF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460792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ru-RU" sz="2000" dirty="0">
                <a:cs typeface="Calibri"/>
              </a:rPr>
              <a:t>Или так</a:t>
            </a:r>
            <a:endParaRPr lang="en-US" sz="2000" dirty="0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36</a:t>
            </a:fld>
            <a:endParaRPr lang="en-US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72612BD-6B5A-4B92-847C-F1386562AF4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08711" y="2530768"/>
            <a:ext cx="6456504" cy="3825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3169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ru-RU" dirty="0"/>
              <a:t>Сравнение с реальными кадрами</a:t>
            </a:r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5EA79-2747-4663-9DD7-388DB5EDF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750624"/>
          </a:xfrm>
        </p:spPr>
        <p:txBody>
          <a:bodyPr vert="horz" lIns="91440" tIns="45720" rIns="91440" bIns="45720" rtlCol="0" anchor="t">
            <a:normAutofit fontScale="85000" lnSpcReduction="10000"/>
          </a:bodyPr>
          <a:lstStyle/>
          <a:p>
            <a:pPr>
              <a:lnSpc>
                <a:spcPct val="100000"/>
              </a:lnSpc>
            </a:pPr>
            <a:r>
              <a:rPr lang="ru-RU" sz="2000" dirty="0">
                <a:cs typeface="Calibri"/>
              </a:rPr>
              <a:t>Попробуем сравнить то, что у нас получилось, с </a:t>
            </a:r>
            <a:r>
              <a:rPr lang="en-US" sz="2000" b="1" dirty="0">
                <a:cs typeface="Calibri"/>
              </a:rPr>
              <a:t>reference</a:t>
            </a:r>
            <a:r>
              <a:rPr lang="en-US" sz="2000" dirty="0">
                <a:cs typeface="Calibri"/>
              </a:rPr>
              <a:t> – </a:t>
            </a:r>
            <a:r>
              <a:rPr lang="ru-RU" sz="2000" dirty="0">
                <a:cs typeface="Calibri"/>
              </a:rPr>
              <a:t>кадрами из реального мира</a:t>
            </a:r>
          </a:p>
          <a:p>
            <a:pPr>
              <a:lnSpc>
                <a:spcPct val="100000"/>
              </a:lnSpc>
            </a:pPr>
            <a:r>
              <a:rPr lang="ru-RU" sz="2000" dirty="0">
                <a:cs typeface="Calibri"/>
              </a:rPr>
              <a:t>Немного шероховатый металлический шарик</a:t>
            </a:r>
            <a:endParaRPr lang="en-US" sz="2000" dirty="0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37</a:t>
            </a:fld>
            <a:endParaRPr lang="en-US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47F17B3-A2FF-4E13-A0AD-2F62719DA31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1648" y="2926896"/>
            <a:ext cx="2622793" cy="3497058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6CD8783A-6A8C-424D-BB77-6D306649E80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6614" y="2926896"/>
            <a:ext cx="2946806" cy="3499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5611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ru-RU" dirty="0"/>
              <a:t>Сравнение с реальными кадрами</a:t>
            </a:r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5EA79-2747-4663-9DD7-388DB5EDF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750624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>
              <a:lnSpc>
                <a:spcPct val="100000"/>
              </a:lnSpc>
            </a:pPr>
            <a:r>
              <a:rPr lang="ru-RU" sz="2000" dirty="0">
                <a:cs typeface="Calibri"/>
              </a:rPr>
              <a:t>Немного шероховатый металлический шарик</a:t>
            </a:r>
          </a:p>
          <a:p>
            <a:pPr>
              <a:lnSpc>
                <a:spcPct val="100000"/>
              </a:lnSpc>
            </a:pPr>
            <a:r>
              <a:rPr lang="ru-RU" sz="2000" dirty="0">
                <a:cs typeface="Calibri"/>
              </a:rPr>
              <a:t>Обратим внимание на эффект Френеля</a:t>
            </a:r>
            <a:endParaRPr lang="en-US" sz="2000" dirty="0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38</a:t>
            </a:fld>
            <a:endParaRPr lang="en-US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47F17B3-A2FF-4E13-A0AD-2F62719DA31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36674" y="2926896"/>
            <a:ext cx="3004797" cy="3494163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6CD8783A-6A8C-424D-BB77-6D306649E80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66614" y="2926896"/>
            <a:ext cx="2946806" cy="3499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25510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ru-RU" dirty="0"/>
              <a:t>Сравнение с реальными кадрами</a:t>
            </a:r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5EA79-2747-4663-9DD7-388DB5EDF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750624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>
              <a:lnSpc>
                <a:spcPct val="100000"/>
              </a:lnSpc>
            </a:pPr>
            <a:r>
              <a:rPr lang="ru-RU" sz="2000" dirty="0">
                <a:cs typeface="Calibri"/>
              </a:rPr>
              <a:t>Гладкий золотистый металлический шарик</a:t>
            </a:r>
          </a:p>
          <a:p>
            <a:pPr>
              <a:lnSpc>
                <a:spcPct val="100000"/>
              </a:lnSpc>
            </a:pPr>
            <a:r>
              <a:rPr lang="ru-RU" sz="2000" dirty="0">
                <a:cs typeface="Calibri"/>
              </a:rPr>
              <a:t>У нас пока нет </a:t>
            </a:r>
            <a:r>
              <a:rPr lang="en-US" sz="2000" dirty="0">
                <a:cs typeface="Calibri"/>
              </a:rPr>
              <a:t>normal map</a:t>
            </a:r>
            <a:r>
              <a:rPr lang="ru-RU" sz="2000" dirty="0">
                <a:cs typeface="Calibri"/>
              </a:rPr>
              <a:t>, поэтому отличается рельеф поверхности</a:t>
            </a:r>
            <a:endParaRPr lang="en-US" sz="2000" dirty="0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39</a:t>
            </a:fld>
            <a:endParaRPr lang="en-US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7F6C7C5-99FE-4946-8574-3F822176760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5574" y="2926896"/>
            <a:ext cx="2410430" cy="3322863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F4A74E5-AE57-4BED-ABDF-F5FB6A000EE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9923" y="2926895"/>
            <a:ext cx="3033383" cy="3322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5841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en-US" dirty="0"/>
              <a:t>Importance Sampling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5EA79-2747-4663-9DD7-388DB5EDF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1"/>
            <a:ext cx="9367204" cy="1648697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>
              <a:lnSpc>
                <a:spcPct val="100000"/>
              </a:lnSpc>
            </a:pPr>
            <a:r>
              <a:rPr lang="ru-RU" sz="2000" dirty="0">
                <a:cs typeface="Calibri"/>
              </a:rPr>
              <a:t>Сходимость и/или точность метода можно увеличить, если выбирать не совсем произвольные значения случайной величины, а в соответствие с ее плотностью распределения вероятности</a:t>
            </a:r>
          </a:p>
          <a:p>
            <a:pPr>
              <a:lnSpc>
                <a:spcPct val="100000"/>
              </a:lnSpc>
            </a:pPr>
            <a:r>
              <a:rPr lang="ru-RU" sz="2000" dirty="0">
                <a:cs typeface="Calibri"/>
              </a:rPr>
              <a:t>При этом из формулы </a:t>
            </a:r>
            <a:r>
              <a:rPr lang="en-US" sz="2000" dirty="0">
                <a:cs typeface="Calibri"/>
              </a:rPr>
              <a:t>NDF (Normal Distribution Function</a:t>
            </a:r>
            <a:r>
              <a:rPr lang="ru-RU" sz="2000" dirty="0">
                <a:cs typeface="Calibri"/>
              </a:rPr>
              <a:t>, см. главу </a:t>
            </a:r>
            <a:r>
              <a:rPr lang="en-US" sz="2000" dirty="0">
                <a:cs typeface="Calibri"/>
              </a:rPr>
              <a:t>PBR)</a:t>
            </a:r>
            <a:r>
              <a:rPr lang="ru-RU" sz="2000" dirty="0">
                <a:cs typeface="Calibri"/>
              </a:rPr>
              <a:t> мы можем определить, по каким именно направлениям распространяется отраженный свет. Это область называется </a:t>
            </a:r>
            <a:r>
              <a:rPr lang="en-US" sz="2000" dirty="0">
                <a:cs typeface="Calibri"/>
              </a:rPr>
              <a:t>specular lobe (</a:t>
            </a:r>
            <a:r>
              <a:rPr lang="ru-RU" sz="2000" dirty="0">
                <a:cs typeface="Calibri"/>
              </a:rPr>
              <a:t>отраженная доля</a:t>
            </a:r>
            <a:r>
              <a:rPr lang="en-US" sz="2000" dirty="0">
                <a:cs typeface="Calibri"/>
              </a:rPr>
              <a:t>)</a:t>
            </a:r>
            <a:endParaRPr lang="ru-RU" sz="2000" dirty="0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</a:t>
            </a:fld>
            <a:endParaRPr lang="en-US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BBC4F93-BF47-4F47-8732-FCCA502833B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4066" y="3858442"/>
            <a:ext cx="9445795" cy="139030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D5AB3C6-D8F5-4DE1-B05F-0D4740713165}"/>
              </a:ext>
            </a:extLst>
          </p:cNvPr>
          <p:cNvSpPr txBox="1"/>
          <p:nvPr/>
        </p:nvSpPr>
        <p:spPr>
          <a:xfrm>
            <a:off x="1894114" y="5433215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Гладкая поверхность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FE405B1-D49A-47A3-A7F5-B64DC2A1AA7A}"/>
              </a:ext>
            </a:extLst>
          </p:cNvPr>
          <p:cNvSpPr txBox="1"/>
          <p:nvPr/>
        </p:nvSpPr>
        <p:spPr>
          <a:xfrm>
            <a:off x="4953000" y="5433215"/>
            <a:ext cx="228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Несколько шершавая поверхность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D28C67B-0F94-4E05-98DA-BD16DA75CC48}"/>
              </a:ext>
            </a:extLst>
          </p:cNvPr>
          <p:cNvSpPr txBox="1"/>
          <p:nvPr/>
        </p:nvSpPr>
        <p:spPr>
          <a:xfrm>
            <a:off x="8410575" y="5433215"/>
            <a:ext cx="228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Сильно шершавая поверхность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89FE306-9D6B-4533-8272-1D3E91A9EB5B}"/>
              </a:ext>
            </a:extLst>
          </p:cNvPr>
          <p:cNvSpPr txBox="1"/>
          <p:nvPr/>
        </p:nvSpPr>
        <p:spPr>
          <a:xfrm>
            <a:off x="882050" y="6034216"/>
            <a:ext cx="4591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i="1" dirty="0"/>
              <a:t>Изображение с сайта </a:t>
            </a:r>
            <a:r>
              <a:rPr lang="en-US" sz="1200" i="1" dirty="0"/>
              <a:t>learnopengl.com</a:t>
            </a:r>
          </a:p>
        </p:txBody>
      </p:sp>
    </p:spTree>
    <p:extLst>
      <p:ext uri="{BB962C8B-B14F-4D97-AF65-F5344CB8AC3E}">
        <p14:creationId xmlns:p14="http://schemas.microsoft.com/office/powerpoint/2010/main" val="373093303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ru-RU" dirty="0"/>
              <a:t>Сравнение с реальными кадрами</a:t>
            </a:r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5EA79-2747-4663-9DD7-388DB5EDF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750624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>
              <a:lnSpc>
                <a:spcPct val="100000"/>
              </a:lnSpc>
            </a:pPr>
            <a:r>
              <a:rPr lang="ru-RU" sz="2000" dirty="0">
                <a:cs typeface="Calibri"/>
              </a:rPr>
              <a:t>Зеленая керамическая кружка - диэлектрик</a:t>
            </a:r>
          </a:p>
          <a:p>
            <a:pPr>
              <a:lnSpc>
                <a:spcPct val="100000"/>
              </a:lnSpc>
            </a:pPr>
            <a:r>
              <a:rPr lang="ru-RU" sz="2000" dirty="0">
                <a:cs typeface="Calibri"/>
              </a:rPr>
              <a:t>Красный шар - металл</a:t>
            </a:r>
            <a:endParaRPr lang="en-US" sz="2000" dirty="0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40</a:t>
            </a:fld>
            <a:endParaRPr lang="en-US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60661BC-B228-473B-AC0A-2627D654B69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1737" y="2926896"/>
            <a:ext cx="4248525" cy="3633837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1C401FEF-015E-4425-87D6-4A5E4631A2F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54" y="3821615"/>
            <a:ext cx="2870753" cy="2739118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70F1A8E2-3565-4515-A2CE-8E93CD205C3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46616" y="3821615"/>
            <a:ext cx="2693702" cy="2739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15156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ru-RU" dirty="0"/>
              <a:t>А что дальше?</a:t>
            </a:r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5EA79-2747-4663-9DD7-388DB5EDF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750624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ru-RU" sz="2000" dirty="0">
                <a:cs typeface="Calibri"/>
              </a:rPr>
              <a:t>Шары удобны для отработки алгоритмов, но все же не так впечатляют, как сложные 3</a:t>
            </a:r>
            <a:r>
              <a:rPr lang="en-US" sz="2000" dirty="0">
                <a:cs typeface="Calibri"/>
              </a:rPr>
              <a:t>D </a:t>
            </a:r>
            <a:r>
              <a:rPr lang="ru-RU" sz="2000" dirty="0">
                <a:cs typeface="Calibri"/>
              </a:rPr>
              <a:t>модели</a:t>
            </a:r>
            <a:endParaRPr lang="en-US" sz="2000" dirty="0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41</a:t>
            </a:fld>
            <a:endParaRPr lang="en-US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0281104-1ED3-4A1F-810F-BFFDF22A7A8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29800" y="2841309"/>
            <a:ext cx="5932400" cy="3515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0967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ru-RU" dirty="0"/>
              <a:t>Заключение</a:t>
            </a:r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5EA79-2747-4663-9DD7-388DB5EDF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4315968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ru-RU" sz="2000" dirty="0">
                <a:cs typeface="Calibri"/>
              </a:rPr>
              <a:t>Чтобы посчитать отраженную составляющую рассеянного освещения, мы делим интеграл на две части, используя </a:t>
            </a:r>
            <a:r>
              <a:rPr lang="en-US" sz="2000" dirty="0">
                <a:cs typeface="Calibri"/>
              </a:rPr>
              <a:t>split sum approximation</a:t>
            </a:r>
            <a:endParaRPr lang="ru-RU" sz="2000" dirty="0">
              <a:cs typeface="Calibri"/>
            </a:endParaRPr>
          </a:p>
          <a:p>
            <a:pPr>
              <a:lnSpc>
                <a:spcPct val="100000"/>
              </a:lnSpc>
            </a:pPr>
            <a:r>
              <a:rPr lang="ru-RU" sz="2000" dirty="0">
                <a:cs typeface="Calibri"/>
              </a:rPr>
              <a:t>Вычисляем значения интегралов при помощи </a:t>
            </a:r>
            <a:r>
              <a:rPr lang="en-US" sz="2000" dirty="0">
                <a:cs typeface="Calibri"/>
              </a:rPr>
              <a:t>importance sampling </a:t>
            </a:r>
            <a:r>
              <a:rPr lang="ru-RU" sz="2000" dirty="0">
                <a:cs typeface="Calibri"/>
              </a:rPr>
              <a:t>и метода Монте-Карло</a:t>
            </a:r>
          </a:p>
          <a:p>
            <a:pPr>
              <a:lnSpc>
                <a:spcPct val="100000"/>
              </a:lnSpc>
            </a:pPr>
            <a:r>
              <a:rPr lang="ru-RU" sz="2000" dirty="0">
                <a:cs typeface="Calibri"/>
              </a:rPr>
              <a:t>Также вводим допущение о совпадении направления взгляда с нормалью к поверхности для </a:t>
            </a:r>
            <a:r>
              <a:rPr lang="en-US" sz="2000" dirty="0">
                <a:cs typeface="Calibri"/>
              </a:rPr>
              <a:t>prefiltered color (</a:t>
            </a:r>
            <a:r>
              <a:rPr lang="ru-RU" sz="2000" dirty="0">
                <a:cs typeface="Calibri"/>
              </a:rPr>
              <a:t>возможные проблемы с отражениями</a:t>
            </a:r>
            <a:r>
              <a:rPr lang="en-US" sz="2000" dirty="0">
                <a:cs typeface="Calibri"/>
              </a:rPr>
              <a:t>)</a:t>
            </a:r>
            <a:endParaRPr lang="ru-RU" sz="2000" dirty="0">
              <a:cs typeface="Calibri"/>
            </a:endParaRPr>
          </a:p>
          <a:p>
            <a:pPr>
              <a:lnSpc>
                <a:spcPct val="100000"/>
              </a:lnSpc>
            </a:pPr>
            <a:r>
              <a:rPr lang="ru-RU" sz="2000" dirty="0">
                <a:cs typeface="Calibri"/>
              </a:rPr>
              <a:t>Для генерации псевдослучайной последовательности используем последовательность чисел </a:t>
            </a:r>
            <a:r>
              <a:rPr lang="ru-RU" sz="2000" dirty="0" err="1">
                <a:cs typeface="Calibri"/>
              </a:rPr>
              <a:t>Хаммерсли</a:t>
            </a:r>
            <a:endParaRPr lang="ru-RU" sz="2000" dirty="0">
              <a:cs typeface="Calibri"/>
            </a:endParaRPr>
          </a:p>
          <a:p>
            <a:pPr>
              <a:lnSpc>
                <a:spcPct val="100000"/>
              </a:lnSpc>
            </a:pPr>
            <a:r>
              <a:rPr lang="ru-RU" sz="2000" dirty="0">
                <a:cs typeface="Calibri"/>
              </a:rPr>
              <a:t>Готовые интегралы используем в шейдер для вычисления отраженного значения</a:t>
            </a:r>
            <a:endParaRPr lang="en-US" sz="2000" dirty="0">
              <a:cs typeface="Calibri"/>
            </a:endParaRPr>
          </a:p>
          <a:p>
            <a:pPr>
              <a:lnSpc>
                <a:spcPct val="100000"/>
              </a:lnSpc>
            </a:pPr>
            <a:endParaRPr lang="en-US" sz="2000" dirty="0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44897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ru-RU" dirty="0"/>
              <a:t>Ссылки</a:t>
            </a:r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5EA79-2747-4663-9DD7-388DB5EDF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4315968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ru-RU" sz="2000" dirty="0">
                <a:cs typeface="Calibri"/>
                <a:hlinkClick r:id="rId2"/>
              </a:rPr>
              <a:t>Скриншоты (без сжатия, полный размер)</a:t>
            </a:r>
            <a:endParaRPr lang="ru-RU" sz="2000" dirty="0">
              <a:cs typeface="Calibri"/>
            </a:endParaRPr>
          </a:p>
          <a:p>
            <a:pPr>
              <a:lnSpc>
                <a:spcPct val="100000"/>
              </a:lnSpc>
            </a:pPr>
            <a:r>
              <a:rPr lang="en-US" sz="2000" dirty="0">
                <a:cs typeface="Calibri"/>
                <a:hlinkClick r:id="rId3"/>
              </a:rPr>
              <a:t>Getting More Physical in </a:t>
            </a:r>
            <a:r>
              <a:rPr lang="en-US" sz="2000" dirty="0" err="1">
                <a:cs typeface="Calibri"/>
                <a:hlinkClick r:id="rId3"/>
              </a:rPr>
              <a:t>CoD</a:t>
            </a:r>
            <a:r>
              <a:rPr lang="en-US" sz="2000" dirty="0">
                <a:cs typeface="Calibri"/>
                <a:hlinkClick r:id="rId3"/>
              </a:rPr>
              <a:t>: Black Ops II</a:t>
            </a:r>
            <a:r>
              <a:rPr lang="en-US" sz="2000" dirty="0">
                <a:cs typeface="Calibri"/>
              </a:rPr>
              <a:t>, </a:t>
            </a:r>
            <a:r>
              <a:rPr lang="en-US" sz="2000" dirty="0" err="1">
                <a:cs typeface="Calibri"/>
              </a:rPr>
              <a:t>Dimitar</a:t>
            </a:r>
            <a:r>
              <a:rPr lang="en-US" sz="2000" dirty="0">
                <a:cs typeface="Calibri"/>
              </a:rPr>
              <a:t> </a:t>
            </a:r>
            <a:r>
              <a:rPr lang="en-US" sz="2000" dirty="0" err="1">
                <a:cs typeface="Calibri"/>
              </a:rPr>
              <a:t>Lazarov</a:t>
            </a:r>
            <a:r>
              <a:rPr lang="en-US" sz="2000" dirty="0">
                <a:cs typeface="Calibri"/>
              </a:rPr>
              <a:t>, Treyarch</a:t>
            </a:r>
          </a:p>
          <a:p>
            <a:pPr>
              <a:lnSpc>
                <a:spcPct val="100000"/>
              </a:lnSpc>
            </a:pPr>
            <a:r>
              <a:rPr lang="en-US" sz="2000" dirty="0">
                <a:cs typeface="Calibri"/>
                <a:hlinkClick r:id="rId4"/>
              </a:rPr>
              <a:t>Real Shading in Unreal Engine 4</a:t>
            </a:r>
            <a:r>
              <a:rPr lang="en-US" sz="2000" dirty="0">
                <a:cs typeface="Calibri"/>
              </a:rPr>
              <a:t>, Brian Karis, Epic Games</a:t>
            </a:r>
          </a:p>
          <a:p>
            <a:pPr>
              <a:lnSpc>
                <a:spcPct val="100000"/>
              </a:lnSpc>
            </a:pPr>
            <a:r>
              <a:rPr lang="en-US" sz="2000" dirty="0">
                <a:cs typeface="Calibri"/>
                <a:hlinkClick r:id="rId5"/>
              </a:rPr>
              <a:t>SIGGRAPH 2013 Course: Physically Based Shading in Theory and Practice </a:t>
            </a:r>
            <a:endParaRPr lang="ru-RU" sz="2000" dirty="0">
              <a:cs typeface="Calibri"/>
            </a:endParaRPr>
          </a:p>
          <a:p>
            <a:pPr>
              <a:lnSpc>
                <a:spcPct val="100000"/>
              </a:lnSpc>
            </a:pPr>
            <a:r>
              <a:rPr lang="en-US" sz="2000" dirty="0">
                <a:cs typeface="Calibri"/>
                <a:hlinkClick r:id="rId6"/>
              </a:rPr>
              <a:t>GPU Based Importance Sampling</a:t>
            </a:r>
            <a:r>
              <a:rPr lang="ru-RU" sz="2000" dirty="0">
                <a:cs typeface="Calibri"/>
              </a:rPr>
              <a:t>, </a:t>
            </a:r>
            <a:r>
              <a:rPr lang="en-US" sz="2000" dirty="0">
                <a:cs typeface="Calibri"/>
              </a:rPr>
              <a:t>GPU Gems 3, chapter 20</a:t>
            </a:r>
          </a:p>
          <a:p>
            <a:pPr>
              <a:lnSpc>
                <a:spcPct val="100000"/>
              </a:lnSpc>
            </a:pPr>
            <a:r>
              <a:rPr lang="en-US" sz="2000" dirty="0">
                <a:cs typeface="Calibri"/>
                <a:hlinkClick r:id="rId7"/>
              </a:rPr>
              <a:t>Image Based Lighting</a:t>
            </a:r>
            <a:r>
              <a:rPr lang="en-US" sz="2000" dirty="0">
                <a:cs typeface="Calibri"/>
              </a:rPr>
              <a:t>, Chetan Jags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30820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ru-RU" dirty="0"/>
              <a:t>Задание</a:t>
            </a:r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5EA79-2747-4663-9DD7-388DB5EDF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4315968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ru-RU" sz="2000" dirty="0">
                <a:cs typeface="Calibri"/>
              </a:rPr>
              <a:t>Добавить в </a:t>
            </a:r>
            <a:r>
              <a:rPr lang="en-US" sz="2000" dirty="0">
                <a:cs typeface="Calibri"/>
              </a:rPr>
              <a:t>PBR </a:t>
            </a:r>
            <a:r>
              <a:rPr lang="ru-RU" sz="2000" dirty="0">
                <a:cs typeface="Calibri"/>
              </a:rPr>
              <a:t>шейдер поддержку отраженной составляющей </a:t>
            </a:r>
            <a:r>
              <a:rPr lang="en-US" sz="2000">
                <a:cs typeface="Calibri"/>
              </a:rPr>
              <a:t>IBL</a:t>
            </a:r>
            <a:endParaRPr lang="en-US" sz="2000" dirty="0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91710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 fontScale="90000"/>
          </a:bodyPr>
          <a:lstStyle/>
          <a:p>
            <a:r>
              <a:rPr lang="ru-RU" dirty="0"/>
              <a:t>Отраженная компонента света (</a:t>
            </a:r>
            <a:r>
              <a:rPr lang="en-US" dirty="0"/>
              <a:t>specular</a:t>
            </a:r>
            <a:r>
              <a:rPr lang="ru-RU" dirty="0"/>
              <a:t>)</a:t>
            </a:r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B5EA79-2747-4663-9DD7-388DB5EDF6F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53363" y="2176272"/>
                <a:ext cx="9367204" cy="4042918"/>
              </a:xfrm>
            </p:spPr>
            <p:txBody>
              <a:bodyPr vert="horz" lIns="91440" tIns="45720" rIns="91440" bIns="45720" rtlCol="0" anchor="t"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ru-RU" sz="2000" dirty="0">
                    <a:cs typeface="Calibri"/>
                  </a:rPr>
                  <a:t>Утверждается, что с учетом </a:t>
                </a:r>
                <a:r>
                  <a:rPr lang="en-US" sz="2000" dirty="0">
                    <a:cs typeface="Calibri"/>
                  </a:rPr>
                  <a:t>importance sampling </a:t>
                </a:r>
                <a:r>
                  <a:rPr lang="ru-RU" sz="2000" dirty="0">
                    <a:cs typeface="Calibri"/>
                  </a:rPr>
                  <a:t>приближенное значение интеграла можно вычислить по формуле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pHide m:val="on"/>
                          <m:ctrlPr>
                            <a:rPr lang="ru-RU" sz="2000" i="1" smtClean="0"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l-GR" sz="2000" i="1">
                              <a:latin typeface="Cambria Math" panose="02040503050406030204" pitchFamily="18" charset="0"/>
                              <a:cs typeface="Calibri"/>
                            </a:rPr>
                            <m:t>Ω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l-GR" sz="2000" i="1" smtClean="0"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Calibri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Calibri"/>
                                </a:rPr>
                                <m:t>𝑟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Calibri"/>
                            </a:rPr>
                            <m:t>(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Calibri"/>
                            </a:rPr>
                            <m:t>𝑝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Calibri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Calibri"/>
                                </a:rPr>
                                <m:t>𝑜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Calibri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Calibri"/>
                            </a:rPr>
                            <m:t>)</m:t>
                          </m:r>
                          <m:r>
                            <a:rPr lang="ru-RU" sz="2000" i="1">
                              <a:latin typeface="Cambria Math" panose="02040503050406030204" pitchFamily="18" charset="0"/>
                              <a:cs typeface="Calibri"/>
                            </a:rPr>
                            <m:t>∗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Calibri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Calibri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ru-RU" sz="2000" i="1"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Calibri"/>
                                </a:rPr>
                                <m:t>𝑝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Calibri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ru-RU" sz="2000" i="1">
                              <a:latin typeface="Cambria Math" panose="02040503050406030204" pitchFamily="18" charset="0"/>
                              <a:cs typeface="Calibri"/>
                            </a:rPr>
                            <m:t>∗(</m:t>
                          </m:r>
                          <m:sSub>
                            <m:sSubPr>
                              <m:ctrlPr>
                                <a:rPr lang="ru-RU" sz="2000" i="1"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Calibri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∙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𝑛</m:t>
                          </m:r>
                          <m:r>
                            <a:rPr lang="ru-RU" sz="2000" i="1">
                              <a:latin typeface="Cambria Math" panose="02040503050406030204" pitchFamily="18" charset="0"/>
                              <a:cs typeface="Calibri"/>
                            </a:rPr>
                            <m:t>)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cs typeface="Calibri"/>
                            </a:rPr>
                            <m:t>ⅆ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Calibri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ru-RU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/>
                        </a:rPr>
                        <m:t>≈</m:t>
                      </m:r>
                      <m:f>
                        <m:fPr>
                          <m:ctrlPr>
                            <a:rPr lang="ru-RU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</m:ctrlPr>
                        </m:fPr>
                        <m:num>
                          <m:r>
                            <a:rPr lang="ru-RU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𝑁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/>
                        </a:rPr>
                        <m:t>∗</m:t>
                      </m:r>
                      <m:nary>
                        <m:naryPr>
                          <m:chr m:val="∑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𝑘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=0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𝑁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−1</m:t>
                          </m:r>
                        </m:sup>
                        <m:e>
                          <m:f>
                            <m:f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l-GR" sz="2000" i="1"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𝑟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Calibri"/>
                                </a:rPr>
                                <m:t>(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Calibri"/>
                                </a:rPr>
                                <m:t>𝑝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Calibri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𝑜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Calibri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/>
                                    </a:rPr>
                                    <m:t>𝑖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Calibri"/>
                                </a:rPr>
                                <m:t>)</m:t>
                              </m:r>
                              <m:r>
                                <a:rPr lang="ru-RU" sz="2000" i="1">
                                  <a:latin typeface="Cambria Math" panose="02040503050406030204" pitchFamily="18" charset="0"/>
                                  <a:cs typeface="Calibri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ru-RU" sz="2000" i="1"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𝑝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  <m:t>𝑖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ru-RU" sz="2000" i="1">
                                  <a:latin typeface="Cambria Math" panose="02040503050406030204" pitchFamily="18" charset="0"/>
                                  <a:cs typeface="Calibri"/>
                                </a:rPr>
                                <m:t>∗(</m:t>
                              </m:r>
                              <m:sSub>
                                <m:sSubPr>
                                  <m:ctrlPr>
                                    <a:rPr lang="ru-RU" sz="2000" i="1"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𝑖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∙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𝑛</m:t>
                              </m:r>
                              <m:r>
                                <a:rPr lang="ru-RU" sz="2000" i="1">
                                  <a:latin typeface="Cambria Math" panose="02040503050406030204" pitchFamily="18" charset="0"/>
                                  <a:cs typeface="Calibri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𝑝𝑑𝑓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/>
                                    </a:rPr>
                                    <m:t>𝑖𝑘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)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ru-RU" sz="2000" dirty="0">
                  <a:cs typeface="Calibri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ru-RU" sz="2000" dirty="0">
                    <a:cs typeface="Calibri"/>
                  </a:rPr>
                  <a:t>Где</a:t>
                </a:r>
              </a:p>
              <a:p>
                <a:pPr lvl="1"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𝑝𝑑𝑓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</a:rPr>
                              <m:t>𝑖𝑘</m:t>
                            </m:r>
                          </m:sub>
                        </m:sSub>
                      </m:e>
                    </m:d>
                    <m:r>
                      <a:rPr lang="ru-RU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=</m:t>
                    </m:r>
                    <m:f>
                      <m:fPr>
                        <m:ctrlPr>
                          <a:rPr lang="ru-RU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𝐷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∗(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𝑛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∙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h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)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4∗(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/>
                              </a:rPr>
                              <m:t>𝑜</m:t>
                            </m:r>
                          </m:sub>
                        </m:sSub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∙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h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)</m:t>
                        </m:r>
                      </m:den>
                    </m:f>
                  </m:oMath>
                </a14:m>
                <a:r>
                  <a:rPr lang="ru-RU" sz="2000" dirty="0">
                    <a:cs typeface="Calibri"/>
                  </a:rPr>
                  <a:t> – плотность распределения вероятности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𝜔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𝑖𝑘</m:t>
                        </m:r>
                      </m:sub>
                    </m:sSub>
                  </m:oMath>
                </a14:m>
                <a:endParaRPr lang="ru-RU" sz="2000" dirty="0">
                  <a:cs typeface="Calibri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sz="2000" dirty="0">
                  <a:cs typeface="Calibri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B5EA79-2747-4663-9DD7-388DB5EDF6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53363" y="2176272"/>
                <a:ext cx="9367204" cy="4042918"/>
              </a:xfrm>
              <a:blipFill>
                <a:blip r:embed="rId2"/>
                <a:stretch>
                  <a:fillRect l="-586" t="-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6554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 fontScale="90000"/>
          </a:bodyPr>
          <a:lstStyle/>
          <a:p>
            <a:r>
              <a:rPr lang="ru-RU" dirty="0"/>
              <a:t>Отраженная компонента света (</a:t>
            </a:r>
            <a:r>
              <a:rPr lang="en-US" dirty="0"/>
              <a:t>specular</a:t>
            </a:r>
            <a:r>
              <a:rPr lang="ru-RU" dirty="0"/>
              <a:t>)</a:t>
            </a:r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B5EA79-2747-4663-9DD7-388DB5EDF6F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53363" y="2176272"/>
                <a:ext cx="9367204" cy="4042918"/>
              </a:xfrm>
            </p:spPr>
            <p:txBody>
              <a:bodyPr vert="horz" lIns="91440" tIns="45720" rIns="91440" bIns="45720" rtlCol="0" anchor="t"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ru-RU" sz="2000" dirty="0">
                    <a:cs typeface="Calibri"/>
                  </a:rPr>
                  <a:t>Утверждается, что с учетом </a:t>
                </a:r>
                <a:r>
                  <a:rPr lang="en-US" sz="2000" dirty="0">
                    <a:cs typeface="Calibri"/>
                  </a:rPr>
                  <a:t>importance sampling </a:t>
                </a:r>
                <a:r>
                  <a:rPr lang="ru-RU" sz="2000" dirty="0">
                    <a:cs typeface="Calibri"/>
                  </a:rPr>
                  <a:t>приближенное значение интеграла можно вычислить по формуле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ru-RU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</m:ctrlPr>
                        </m:fPr>
                        <m:num>
                          <m:r>
                            <a:rPr lang="ru-RU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𝑁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/>
                        </a:rPr>
                        <m:t>∗</m:t>
                      </m:r>
                      <m:nary>
                        <m:naryPr>
                          <m:chr m:val="∑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𝑘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=0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𝑁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−1</m:t>
                          </m:r>
                        </m:sup>
                        <m:e>
                          <m:f>
                            <m:f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l-GR" sz="2000" i="1"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𝑟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𝑝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  <m:t>𝑜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/>
                                        </a:rPr>
                                        <m:t>𝑖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ru-RU" sz="2000" i="1">
                                  <a:latin typeface="Cambria Math" panose="02040503050406030204" pitchFamily="18" charset="0"/>
                                  <a:cs typeface="Calibri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ru-RU" sz="2000" i="1"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𝑝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  <m:t>𝑖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ru-RU" sz="2000" i="1">
                                  <a:latin typeface="Cambria Math" panose="02040503050406030204" pitchFamily="18" charset="0"/>
                                  <a:cs typeface="Calibri"/>
                                </a:rPr>
                                <m:t>∗</m:t>
                              </m:r>
                              <m:d>
                                <m:dPr>
                                  <m:ctrlPr>
                                    <a:rPr lang="ru-RU" sz="2000" b="0" i="1"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ru-RU" sz="2000" i="1"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  <m:t>𝑖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/>
                                    </a:rPr>
                                    <m:t>∙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/>
                                    </a:rPr>
                                    <m:t>𝑛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𝑝𝑑𝑓</m:t>
                              </m:r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/>
                                        </a:rPr>
                                        <m:t>𝑖𝑘</m:t>
                                      </m:r>
                                    </m:sub>
                                  </m:sSub>
                                </m:e>
                              </m:d>
                            </m:den>
                          </m:f>
                        </m:e>
                      </m:nary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/>
                        </a:rPr>
                        <m:t>=</m:t>
                      </m:r>
                      <m:f>
                        <m:fPr>
                          <m:ctrlPr>
                            <a:rPr lang="ru-RU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</m:ctrlPr>
                        </m:fPr>
                        <m:num>
                          <m:r>
                            <a:rPr lang="ru-RU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1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𝑁</m:t>
                          </m:r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/>
                        </a:rPr>
                        <m:t>∗</m:t>
                      </m:r>
                      <m:nary>
                        <m:naryPr>
                          <m:chr m:val="∑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𝑘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=0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𝑁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−1</m:t>
                          </m:r>
                        </m:sup>
                        <m:e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𝐷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∗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𝐹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∗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𝐺</m:t>
                              </m:r>
                              <m:r>
                                <a:rPr lang="ru-RU" sz="2000" i="1">
                                  <a:latin typeface="Cambria Math" panose="02040503050406030204" pitchFamily="18" charset="0"/>
                                  <a:cs typeface="Calibri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ru-RU" sz="2000" i="1"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𝑝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  <m:t>𝑖𝑘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ru-RU" sz="2000" i="1">
                                  <a:latin typeface="Cambria Math" panose="02040503050406030204" pitchFamily="18" charset="0"/>
                                  <a:cs typeface="Calibri"/>
                                </a:rPr>
                                <m:t>∗</m:t>
                              </m:r>
                              <m:d>
                                <m:dPr>
                                  <m:ctrlPr>
                                    <a:rPr lang="ru-RU" sz="2000" i="1"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ru-RU" sz="2000" i="1"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  <m:t>𝑖𝑘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/>
                                    </a:rPr>
                                    <m:t>∙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/>
                                    </a:rPr>
                                    <m:t>𝑛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Calibri"/>
                                </a:rPr>
                                <m:t>4∗</m:t>
                              </m:r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  <m:t>𝑖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/>
                                    </a:rPr>
                                    <m:t>∙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/>
                                    </a:rPr>
                                    <m:t>𝑛</m:t>
                                  </m:r>
                                </m:e>
                              </m:d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Calibri"/>
                                </a:rPr>
                                <m:t>∗</m:t>
                              </m:r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  <m:t>𝑜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/>
                                    </a:rPr>
                                    <m:t>∙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/>
                                    </a:rPr>
                                    <m:t>𝑛</m:t>
                                  </m:r>
                                </m:e>
                              </m:d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∗</m:t>
                              </m:r>
                              <m:f>
                                <m:fPr>
                                  <m:ctrlPr>
                                    <a:rPr lang="ru-RU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/>
                                    </a:rPr>
                                    <m:t>𝐷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/>
                                    </a:rPr>
                                    <m:t>∗</m:t>
                                  </m:r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/>
                                        </a:rPr>
                                        <m:t>𝑛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/>
                                        </a:rPr>
                                        <m:t>∙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/>
                                        </a:rPr>
                                        <m:t>h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/>
                                    </a:rPr>
                                    <m:t>4∗</m:t>
                                  </m:r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  <a:cs typeface="Calibri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Calibri"/>
                                            </a:rPr>
                                            <m:t>𝜔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cs typeface="Calibri"/>
                                            </a:rPr>
                                            <m:t>𝑜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/>
                                        </a:rPr>
                                        <m:t>∙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/>
                                        </a:rPr>
                                        <m:t>h</m:t>
                                      </m:r>
                                    </m:e>
                                  </m:d>
                                </m:den>
                              </m:f>
                            </m:den>
                          </m:f>
                        </m:e>
                      </m:nary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/>
                        </a:rPr>
                        <m:t>=</m:t>
                      </m:r>
                      <m:f>
                        <m:fPr>
                          <m:ctrlPr>
                            <a:rPr lang="ru-RU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</m:ctrlPr>
                        </m:fPr>
                        <m:num>
                          <m:r>
                            <a:rPr lang="ru-RU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1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𝑁</m:t>
                          </m:r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/>
                        </a:rPr>
                        <m:t>∗</m:t>
                      </m:r>
                      <m:nary>
                        <m:naryPr>
                          <m:chr m:val="∑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𝑘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=0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𝑁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−1</m:t>
                          </m:r>
                        </m:sup>
                        <m:e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𝐹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∗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𝐺</m:t>
                              </m:r>
                              <m:r>
                                <a:rPr lang="ru-RU" sz="2000" i="1">
                                  <a:latin typeface="Cambria Math" panose="02040503050406030204" pitchFamily="18" charset="0"/>
                                  <a:cs typeface="Calibri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ru-RU" sz="2000" i="1"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𝑝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  <m:t>𝑖𝑘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Calibri"/>
                                </a:rPr>
                                <m:t>∗</m:t>
                              </m:r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  <m:t>𝑜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/>
                                    </a:rPr>
                                    <m:t>∙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/>
                                    </a:rPr>
                                    <m:t>h</m:t>
                                  </m:r>
                                </m:e>
                              </m:d>
                            </m:num>
                            <m:den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  <m:t>𝑜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/>
                                    </a:rPr>
                                    <m:t>∙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/>
                                    </a:rPr>
                                    <m:t>𝑛</m:t>
                                  </m:r>
                                </m:e>
                              </m:d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∗</m:t>
                              </m:r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/>
                                    </a:rPr>
                                    <m:t>𝑛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/>
                                    </a:rPr>
                                    <m:t>∙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/>
                                    </a:rPr>
                                    <m:t>h</m:t>
                                  </m:r>
                                </m:e>
                              </m:d>
                            </m:den>
                          </m:f>
                        </m:e>
                      </m:nary>
                    </m:oMath>
                  </m:oMathPara>
                </a14:m>
                <a:endParaRPr lang="ru-RU" sz="2000" dirty="0">
                  <a:cs typeface="Calibri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ru-RU" sz="2000" dirty="0">
                    <a:cs typeface="Calibri"/>
                  </a:rPr>
                  <a:t>Выглядит так, что </a:t>
                </a:r>
                <a:r>
                  <a:rPr lang="en-US" sz="2000" dirty="0">
                    <a:cs typeface="Calibri"/>
                  </a:rPr>
                  <a:t>D </a:t>
                </a:r>
                <a:r>
                  <a:rPr lang="ru-RU" sz="2000" dirty="0">
                    <a:cs typeface="Calibri"/>
                  </a:rPr>
                  <a:t>магическим образом исчезло. Нет, мы его неявно учтем при вычислении выборки значений для </a:t>
                </a:r>
                <a:r>
                  <a:rPr lang="en-US" sz="2000" dirty="0">
                    <a:cs typeface="Calibri"/>
                  </a:rPr>
                  <a:t>importance sampling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ru-RU" sz="2000" dirty="0">
                  <a:cs typeface="Calibri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B5EA79-2747-4663-9DD7-388DB5EDF6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53363" y="2176272"/>
                <a:ext cx="9367204" cy="4042918"/>
              </a:xfrm>
              <a:blipFill>
                <a:blip r:embed="rId2"/>
                <a:stretch>
                  <a:fillRect l="-586" t="-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9553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 fontScale="90000"/>
          </a:bodyPr>
          <a:lstStyle/>
          <a:p>
            <a:r>
              <a:rPr lang="ru-RU" dirty="0"/>
              <a:t>Отраженная компонента света (</a:t>
            </a:r>
            <a:r>
              <a:rPr lang="en-US" dirty="0"/>
              <a:t>specular</a:t>
            </a:r>
            <a:r>
              <a:rPr lang="ru-RU" dirty="0"/>
              <a:t>)</a:t>
            </a:r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B5EA79-2747-4663-9DD7-388DB5EDF6F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53363" y="2176272"/>
                <a:ext cx="9367204" cy="4315968"/>
              </a:xfrm>
            </p:spPr>
            <p:txBody>
              <a:bodyPr vert="horz" lIns="91440" tIns="45720" rIns="91440" bIns="45720" rtlCol="0" anchor="t">
                <a:normAutofit fontScale="92500"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ru-RU" sz="2000" dirty="0">
                    <a:cs typeface="Calibri"/>
                  </a:rPr>
                  <a:t>У нас все еще есть проблема, что посчитать заранее значения суммы для всех возможных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𝜔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/>
                          </a:rPr>
                          <m:t>𝑜</m:t>
                        </m:r>
                      </m:sub>
                    </m:sSub>
                  </m:oMath>
                </a14:m>
                <a:r>
                  <a:rPr lang="ru-RU" sz="2000" dirty="0">
                    <a:cs typeface="Calibri"/>
                  </a:rPr>
                  <a:t> мы не можем (потребует слишком много памяти и времени)</a:t>
                </a:r>
              </a:p>
              <a:p>
                <a:pPr>
                  <a:lnSpc>
                    <a:spcPct val="100000"/>
                  </a:lnSpc>
                </a:pPr>
                <a:r>
                  <a:rPr lang="ru-RU" sz="2000" dirty="0">
                    <a:cs typeface="Calibri"/>
                  </a:rPr>
                  <a:t>Посчитать сумму прямо в шейдере в реальном времени тоже никак – чтобы точность была достаточной, нужно большое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𝑁</m:t>
                    </m:r>
                  </m:oMath>
                </a14:m>
                <a:endParaRPr lang="ru-RU" sz="2000" dirty="0">
                  <a:cs typeface="Calibri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ru-RU" sz="2000" dirty="0">
                    <a:cs typeface="Calibri"/>
                  </a:rPr>
                  <a:t>Разработчики </a:t>
                </a:r>
                <a:r>
                  <a:rPr lang="en-US" sz="2000" dirty="0">
                    <a:cs typeface="Calibri"/>
                  </a:rPr>
                  <a:t>Unreal Engine </a:t>
                </a:r>
                <a:r>
                  <a:rPr lang="ru-RU" sz="2000" dirty="0">
                    <a:cs typeface="Calibri"/>
                  </a:rPr>
                  <a:t>предлагают представить сумму произведений как… произведение сумм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ru-RU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</m:ctrlPr>
                        </m:fPr>
                        <m:num>
                          <m:r>
                            <a:rPr lang="ru-RU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1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𝑁</m:t>
                          </m:r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/>
                        </a:rPr>
                        <m:t>∗</m:t>
                      </m:r>
                      <m:nary>
                        <m:naryPr>
                          <m:chr m:val="∑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𝑘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=0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𝑁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−1</m:t>
                          </m:r>
                        </m:sup>
                        <m:e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𝐹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∗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𝐺</m:t>
                              </m:r>
                              <m:r>
                                <a:rPr lang="ru-RU" sz="2000" i="1">
                                  <a:latin typeface="Cambria Math" panose="02040503050406030204" pitchFamily="18" charset="0"/>
                                  <a:cs typeface="Calibri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ru-RU" sz="2000" i="1"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𝑝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  <m:t>𝑖𝑘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Calibri"/>
                                </a:rPr>
                                <m:t>∗</m:t>
                              </m:r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  <m:t>𝑜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/>
                                    </a:rPr>
                                    <m:t>∙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/>
                                    </a:rPr>
                                    <m:t>h</m:t>
                                  </m:r>
                                </m:e>
                              </m:d>
                            </m:num>
                            <m:den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  <m:t>𝑜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/>
                                    </a:rPr>
                                    <m:t>∙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/>
                                    </a:rPr>
                                    <m:t>𝑛</m:t>
                                  </m:r>
                                </m:e>
                              </m:d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∗</m:t>
                              </m:r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/>
                                    </a:rPr>
                                    <m:t>𝑛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/>
                                    </a:rPr>
                                    <m:t>∙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/>
                                    </a:rPr>
                                    <m:t>h</m:t>
                                  </m:r>
                                </m:e>
                              </m:d>
                            </m:den>
                          </m:f>
                        </m:e>
                      </m:nary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/>
                        </a:rPr>
                        <m:t>≈</m:t>
                      </m:r>
                      <m:r>
                        <a:rPr lang="ru-RU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/>
                        </a:rPr>
                        <m:t>(</m:t>
                      </m:r>
                      <m:f>
                        <m:fPr>
                          <m:ctrlPr>
                            <a:rPr lang="ru-RU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</m:ctrlPr>
                        </m:fPr>
                        <m:num>
                          <m:r>
                            <a:rPr lang="ru-RU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1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𝑁</m:t>
                          </m:r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/>
                        </a:rPr>
                        <m:t>∗</m:t>
                      </m:r>
                      <m:nary>
                        <m:naryPr>
                          <m:chr m:val="∑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𝑘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=0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𝑁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−1</m:t>
                          </m:r>
                        </m:sup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Calibri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Calibri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ru-RU" sz="2000" i="1"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Calibri"/>
                                </a:rPr>
                                <m:t>𝑝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Calibri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𝑖𝑘</m:t>
                                  </m:r>
                                </m:sub>
                              </m:sSub>
                            </m:e>
                          </m:d>
                          <m:r>
                            <a:rPr lang="ru-RU" sz="2000" b="0" i="1" smtClean="0">
                              <a:latin typeface="Cambria Math" panose="02040503050406030204" pitchFamily="18" charset="0"/>
                              <a:cs typeface="Calibri"/>
                            </a:rPr>
                            <m:t>)</m:t>
                          </m:r>
                        </m:e>
                      </m:nary>
                      <m:r>
                        <a:rPr lang="ru-RU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/>
                        </a:rPr>
                        <m:t>∗(</m:t>
                      </m:r>
                      <m:f>
                        <m:fPr>
                          <m:ctrlPr>
                            <a:rPr lang="ru-RU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</m:ctrlPr>
                        </m:fPr>
                        <m:num>
                          <m:r>
                            <a:rPr lang="ru-RU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1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𝑁</m:t>
                          </m:r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/>
                        </a:rPr>
                        <m:t>∗</m:t>
                      </m:r>
                      <m:nary>
                        <m:naryPr>
                          <m:chr m:val="∑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𝑘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=0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𝑁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−1</m:t>
                          </m:r>
                        </m:sup>
                        <m:e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𝐹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∗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𝐺</m:t>
                              </m:r>
                              <m:r>
                                <a:rPr lang="ru-RU" sz="2000" i="1">
                                  <a:latin typeface="Cambria Math" panose="02040503050406030204" pitchFamily="18" charset="0"/>
                                  <a:cs typeface="Calibri"/>
                                </a:rPr>
                                <m:t>∗</m:t>
                              </m:r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  <m:t>𝑜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/>
                                    </a:rPr>
                                    <m:t>∙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/>
                                    </a:rPr>
                                    <m:t>h</m:t>
                                  </m:r>
                                </m:e>
                              </m:d>
                            </m:num>
                            <m:den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  <m:t>𝑜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/>
                                    </a:rPr>
                                    <m:t>∙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/>
                                    </a:rPr>
                                    <m:t>𝑛</m:t>
                                  </m:r>
                                </m:e>
                              </m:d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∗</m:t>
                              </m:r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/>
                                    </a:rPr>
                                    <m:t>𝑛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/>
                                    </a:rPr>
                                    <m:t>∙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/>
                                    </a:rPr>
                                    <m:t>h</m:t>
                                  </m:r>
                                </m:e>
                              </m:d>
                            </m:den>
                          </m:f>
                        </m:e>
                      </m:nary>
                      <m:r>
                        <a:rPr lang="ru-RU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/>
                        </a:rPr>
                        <m:t>)</m:t>
                      </m:r>
                    </m:oMath>
                  </m:oMathPara>
                </a14:m>
                <a:endParaRPr lang="en-US" sz="2000" dirty="0">
                  <a:cs typeface="Calibri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ru-RU" sz="2000" dirty="0">
                    <a:cs typeface="Calibri"/>
                  </a:rPr>
                  <a:t>Действительно, при константном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/>
                          </a:rPr>
                          <m:t>𝐿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ru-RU" sz="2000" i="1">
                            <a:latin typeface="Cambria Math" panose="02040503050406030204" pitchFamily="18" charset="0"/>
                            <a:cs typeface="Calibri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/>
                          </a:rPr>
                          <m:t>𝑝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cs typeface="Calibri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/>
                              </a:rPr>
                              <m:t>𝑖𝑘</m:t>
                            </m:r>
                          </m:sub>
                        </m:sSub>
                      </m:e>
                    </m:d>
                  </m:oMath>
                </a14:m>
                <a:r>
                  <a:rPr lang="ru-RU" sz="2000" dirty="0">
                    <a:cs typeface="Calibri"/>
                  </a:rPr>
                  <a:t> равенство оказывается точным, а в случае, если значения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/>
                          </a:rPr>
                          <m:t>𝐿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Calibri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ru-RU" sz="2000" i="1">
                            <a:latin typeface="Cambria Math" panose="02040503050406030204" pitchFamily="18" charset="0"/>
                            <a:cs typeface="Calibri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/>
                          </a:rPr>
                          <m:t>𝑝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cs typeface="Calibri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/>
                              </a:rPr>
                              <m:t>𝑖𝑘</m:t>
                            </m:r>
                          </m:sub>
                        </m:sSub>
                      </m:e>
                    </m:d>
                  </m:oMath>
                </a14:m>
                <a:r>
                  <a:rPr lang="ru-RU" sz="2000" dirty="0">
                    <a:cs typeface="Calibri"/>
                  </a:rPr>
                  <a:t> не сильно откланяются от среднего, погрешность оказывается невелика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B5EA79-2747-4663-9DD7-388DB5EDF6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53363" y="2176272"/>
                <a:ext cx="9367204" cy="4315968"/>
              </a:xfrm>
              <a:blipFill>
                <a:blip r:embed="rId2"/>
                <a:stretch>
                  <a:fillRect l="-455" t="-706" r="-9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6033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 fontScale="90000"/>
          </a:bodyPr>
          <a:lstStyle/>
          <a:p>
            <a:r>
              <a:rPr lang="ru-RU" dirty="0"/>
              <a:t>Вычисление первой суммы (</a:t>
            </a:r>
            <a:r>
              <a:rPr lang="en-US" dirty="0"/>
              <a:t>prefiltered color</a:t>
            </a:r>
            <a:r>
              <a:rPr lang="ru-RU" dirty="0"/>
              <a:t>)</a:t>
            </a:r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B5EA79-2747-4663-9DD7-388DB5EDF6F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53363" y="2176272"/>
                <a:ext cx="9367204" cy="4315968"/>
              </a:xfrm>
            </p:spPr>
            <p:txBody>
              <a:bodyPr vert="horz" lIns="91440" tIns="45720" rIns="91440" bIns="45720" rtlCol="0" anchor="t">
                <a:normAutofit/>
              </a:bodyPr>
              <a:lstStyle/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f>
                      <m:fPr>
                        <m:ctrlPr>
                          <a:rPr lang="ru-RU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</m:ctrlPr>
                      </m:fPr>
                      <m:num>
                        <m:r>
                          <a:rPr lang="ru-RU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𝑁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∗</m:t>
                    </m:r>
                    <m:nary>
                      <m:naryPr>
                        <m:chr m:val="∑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𝑘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=0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𝑁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−1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/>
                              </a:rPr>
                              <m:t>𝐿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ru-RU" sz="2000" i="1">
                                <a:latin typeface="Cambria Math" panose="02040503050406030204" pitchFamily="18" charset="0"/>
                                <a:cs typeface="Calibri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/>
                              </a:rPr>
                              <m:t>𝑝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cs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cs typeface="Calibri"/>
                                  </a:rPr>
                                  <m:t>𝑖𝑘</m:t>
                                </m:r>
                              </m:sub>
                            </m:sSub>
                          </m:e>
                        </m:d>
                      </m:e>
                    </m:nary>
                    <m:r>
                      <a:rPr lang="ru-RU" sz="2000" b="0" i="0" smtClean="0">
                        <a:latin typeface="Cambria Math" panose="02040503050406030204" pitchFamily="18" charset="0"/>
                        <a:cs typeface="Calibri"/>
                      </a:rPr>
                      <m:t>=</m:t>
                    </m:r>
                    <m:r>
                      <a:rPr lang="en-US" sz="2000" b="0" i="0" smtClean="0">
                        <a:latin typeface="Cambria Math" panose="02040503050406030204" pitchFamily="18" charset="0"/>
                        <a:cs typeface="Calibri"/>
                      </a:rPr>
                      <m:t> ?</m:t>
                    </m:r>
                  </m:oMath>
                </a14:m>
                <a:endParaRPr lang="en-US" sz="2000" dirty="0">
                  <a:cs typeface="Calibri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ru-RU" sz="2000" dirty="0">
                    <a:cs typeface="Calibri"/>
                  </a:rPr>
                  <a:t>Этого не видно по формуле, но у нас есть проблема:</a:t>
                </a:r>
                <a:r>
                  <a:rPr lang="en-US" sz="2000" dirty="0">
                    <a:cs typeface="Calibri"/>
                  </a:rPr>
                  <a:t> </a:t>
                </a:r>
                <a:r>
                  <a:rPr lang="ru-RU" sz="2000" dirty="0">
                    <a:cs typeface="Calibri"/>
                  </a:rPr>
                  <a:t>направление и форма (то есть энергетическая яркость отраженного света) отраженной доли (</a:t>
                </a:r>
                <a:r>
                  <a:rPr lang="en-US" sz="2000" dirty="0">
                    <a:cs typeface="Calibri"/>
                  </a:rPr>
                  <a:t>specular lobe</a:t>
                </a:r>
                <a:r>
                  <a:rPr lang="ru-RU" sz="2000" dirty="0">
                    <a:cs typeface="Calibri"/>
                  </a:rPr>
                  <a:t>), а значит и нашей выборки значений для приближенного вычисления суммы, зависит от положения наблюдателя</a:t>
                </a:r>
              </a:p>
              <a:p>
                <a:pPr>
                  <a:lnSpc>
                    <a:spcPct val="100000"/>
                  </a:lnSpc>
                </a:pPr>
                <a:r>
                  <a:rPr lang="ru-RU" sz="2000" dirty="0">
                    <a:cs typeface="Calibri"/>
                  </a:rPr>
                  <a:t>Положение наблюдателя надо исключить, чтобы иметь возможность заранее посчитать все, что надо и не делать этого в шейдере в реальном времени</a:t>
                </a:r>
              </a:p>
              <a:p>
                <a:pPr>
                  <a:lnSpc>
                    <a:spcPct val="100000"/>
                  </a:lnSpc>
                </a:pPr>
                <a:r>
                  <a:rPr lang="ru-RU" sz="2000" dirty="0">
                    <a:cs typeface="Calibri"/>
                  </a:rPr>
                  <a:t>Введем допущение: считаем, что наблюдатель всегда смотрит перпендикулярно, то есть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Calibri"/>
                      </a:rPr>
                      <m:t>𝑛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/>
                      </a:rPr>
                      <m:t>𝑣</m:t>
                    </m:r>
                  </m:oMath>
                </a14:m>
                <a:endParaRPr lang="en-US" sz="2000" dirty="0">
                  <a:cs typeface="Calibri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ru-RU" sz="2000" dirty="0">
                    <a:cs typeface="Calibri"/>
                  </a:rPr>
                  <a:t>Теряем эффект растянутости отражения на шероховатых поверхностях при взгляде на них под углом, близким к 0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B5EA79-2747-4663-9DD7-388DB5EDF6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53363" y="2176272"/>
                <a:ext cx="9367204" cy="4315968"/>
              </a:xfrm>
              <a:blipFill>
                <a:blip r:embed="rId2"/>
                <a:stretch>
                  <a:fillRect l="-586" t="-9887" r="-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6594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ru-RU" dirty="0"/>
              <a:t>Вычисление </a:t>
            </a:r>
            <a:r>
              <a:rPr lang="en-US" dirty="0"/>
              <a:t>prefiltered color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5EA79-2747-4663-9DD7-388DB5EDF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4785633" cy="4315968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ru-RU" sz="2000" dirty="0">
                <a:cs typeface="Calibri"/>
              </a:rPr>
              <a:t>Вот этого (отражение как бы вытягивается на шероховатых поверхностях при взгляде под пологим углом) не будет</a:t>
            </a:r>
          </a:p>
          <a:p>
            <a:pPr>
              <a:lnSpc>
                <a:spcPct val="100000"/>
              </a:lnSpc>
            </a:pPr>
            <a:r>
              <a:rPr lang="ru-RU" sz="2000" dirty="0">
                <a:cs typeface="Calibri"/>
              </a:rPr>
              <a:t>Но это допустимо</a:t>
            </a:r>
          </a:p>
          <a:p>
            <a:pPr>
              <a:lnSpc>
                <a:spcPct val="100000"/>
              </a:lnSpc>
            </a:pPr>
            <a:r>
              <a:rPr lang="ru-RU" sz="2000" dirty="0">
                <a:cs typeface="Calibri"/>
              </a:rPr>
              <a:t>На мелких деталях и деталях сложной формы незаметно</a:t>
            </a:r>
          </a:p>
          <a:p>
            <a:pPr>
              <a:lnSpc>
                <a:spcPct val="100000"/>
              </a:lnSpc>
            </a:pPr>
            <a:r>
              <a:rPr lang="ru-RU" sz="2000" dirty="0">
                <a:cs typeface="Calibri"/>
              </a:rPr>
              <a:t>На больших поверхностях сможем использовать другую технику: </a:t>
            </a:r>
            <a:r>
              <a:rPr lang="en-US" sz="2000" dirty="0">
                <a:cs typeface="Calibri"/>
              </a:rPr>
              <a:t>screen space reflection</a:t>
            </a:r>
            <a:endParaRPr lang="ru-RU" sz="2000" dirty="0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9</a:t>
            </a:fld>
            <a:endParaRPr lang="en-US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52E89D1-82EF-42C1-B818-C8C768D9F38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3166" y="2430146"/>
            <a:ext cx="4785633" cy="358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3277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8550</TotalTime>
  <Words>2870</Words>
  <Application>Microsoft Office PowerPoint</Application>
  <PresentationFormat>Широкоэкранный</PresentationFormat>
  <Paragraphs>320</Paragraphs>
  <Slides>44</Slides>
  <Notes>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44</vt:i4>
      </vt:variant>
    </vt:vector>
  </HeadingPairs>
  <TitlesOfParts>
    <vt:vector size="50" baseType="lpstr">
      <vt:lpstr>Arial</vt:lpstr>
      <vt:lpstr>Calibri</vt:lpstr>
      <vt:lpstr>Calibri Light</vt:lpstr>
      <vt:lpstr>Cambria Math</vt:lpstr>
      <vt:lpstr>Consolas</vt:lpstr>
      <vt:lpstr>office theme</vt:lpstr>
      <vt:lpstr>Глава 5. Image Based Lighting, specular component</vt:lpstr>
      <vt:lpstr>Отраженная компонента света (specular)</vt:lpstr>
      <vt:lpstr>Метод Монте-Карло</vt:lpstr>
      <vt:lpstr>Importance Sampling</vt:lpstr>
      <vt:lpstr>Отраженная компонента света (specular)</vt:lpstr>
      <vt:lpstr>Отраженная компонента света (specular)</vt:lpstr>
      <vt:lpstr>Отраженная компонента света (specular)</vt:lpstr>
      <vt:lpstr>Вычисление первой суммы (prefiltered color)</vt:lpstr>
      <vt:lpstr>Вычисление prefiltered color</vt:lpstr>
      <vt:lpstr>Importance sampling</vt:lpstr>
      <vt:lpstr>Importance sampling</vt:lpstr>
      <vt:lpstr>Точки последовательности Хаммерсли</vt:lpstr>
      <vt:lpstr>Точки последовательности Хаммерсли</vt:lpstr>
      <vt:lpstr>Точки последовательности Хаммерсли</vt:lpstr>
      <vt:lpstr>Точки последовательности Хаммерсли</vt:lpstr>
      <vt:lpstr>Точки последовательности Хаммерсли</vt:lpstr>
      <vt:lpstr>Importance sampling</vt:lpstr>
      <vt:lpstr>Importance sampling</vt:lpstr>
      <vt:lpstr>Вычисление prefiltered color</vt:lpstr>
      <vt:lpstr>Вычисление prefiltered color (шейдер)</vt:lpstr>
      <vt:lpstr>Артефакты вычисления prefiltered color</vt:lpstr>
      <vt:lpstr>Артефакты вычисления prefiltered color</vt:lpstr>
      <vt:lpstr>Вычисление prefiltered color (уровни)</vt:lpstr>
      <vt:lpstr>Вычисление prefiltered color</vt:lpstr>
      <vt:lpstr>Вычисление второй части суммы (preintegrated BRDF)</vt:lpstr>
      <vt:lpstr>Вычисление preintegrated BRDF</vt:lpstr>
      <vt:lpstr>Вычисление preintegrated BRDF</vt:lpstr>
      <vt:lpstr>Вычисление preintegrated BRDF</vt:lpstr>
      <vt:lpstr>Вычисление preintegrated BRDF</vt:lpstr>
      <vt:lpstr>Вычисление preintegrated BRDF</vt:lpstr>
      <vt:lpstr>Собираем все вместе!</vt:lpstr>
      <vt:lpstr>Собираем все вместе! (шейдер)</vt:lpstr>
      <vt:lpstr>Собираем все вместе!</vt:lpstr>
      <vt:lpstr>Собираем все вместе!</vt:lpstr>
      <vt:lpstr>Собираем все вместе!</vt:lpstr>
      <vt:lpstr>Собираем все вместе!</vt:lpstr>
      <vt:lpstr>Сравнение с реальными кадрами</vt:lpstr>
      <vt:lpstr>Сравнение с реальными кадрами</vt:lpstr>
      <vt:lpstr>Сравнение с реальными кадрами</vt:lpstr>
      <vt:lpstr>Сравнение с реальными кадрами</vt:lpstr>
      <vt:lpstr>А что дальше?</vt:lpstr>
      <vt:lpstr>Заключение</vt:lpstr>
      <vt:lpstr>Ссылки</vt:lpstr>
      <vt:lpstr>Задание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Глава 1. Диагностика и устранение проблем</dc:title>
  <dc:creator>Anton</dc:creator>
  <cp:lastModifiedBy>Anton Vasilyev</cp:lastModifiedBy>
  <cp:revision>329</cp:revision>
  <dcterms:created xsi:type="dcterms:W3CDTF">2020-11-03T09:20:39Z</dcterms:created>
  <dcterms:modified xsi:type="dcterms:W3CDTF">2022-03-28T11:48:58Z</dcterms:modified>
</cp:coreProperties>
</file>